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3"/>
  </p:sldMasterIdLst>
  <p:notesMasterIdLst>
    <p:notesMasterId r:id="rId4"/>
  </p:notesMasterIdLst>
  <p:sldIdLst>
    <p:sldId id="256" r:id="rId5"/>
    <p:sldId id="257" r:id="rId6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r:id="rId7" roundtripDataSignature="AMtx7mhbizShCleVdli8zkfFc6eq6YHFv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customschemas.google.com/relationships/presentationmetadata" Target="meta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8" name="Google Shape;88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4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4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14" name="Google Shape;14;p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3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3"/>
          <p:cNvSpPr txBox="1"/>
          <p:nvPr>
            <p:ph idx="1" type="body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1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4"/>
          <p:cNvSpPr txBox="1"/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4"/>
          <p:cNvSpPr txBox="1"/>
          <p:nvPr>
            <p:ph idx="1" type="body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1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5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5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0" name="Google Shape;20;p5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1" name="Google Shape;21;p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24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6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6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30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7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7"/>
          <p:cNvSpPr txBox="1"/>
          <p:nvPr>
            <p:ph idx="1" type="body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3" name="Google Shape;33;p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8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8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39" name="Google Shape;39;p8"/>
          <p:cNvSpPr txBox="1"/>
          <p:nvPr>
            <p:ph idx="2" type="body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0" name="Google Shape;40;p8"/>
          <p:cNvSpPr txBox="1"/>
          <p:nvPr>
            <p:ph idx="3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1" name="Google Shape;41;p8"/>
          <p:cNvSpPr txBox="1"/>
          <p:nvPr>
            <p:ph idx="4" type="body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2" name="Google Shape;42;p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9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1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1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1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11"/>
          <p:cNvSpPr txBox="1"/>
          <p:nvPr>
            <p:ph idx="1" type="body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11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58" name="Google Shape;58;p1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1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2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2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2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5" name="Google Shape;65;p1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3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3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hyperlink" Target="https://www.xerces.org/pollinator-resource-center/great-lakes" TargetMode="External"/><Relationship Id="rId4" Type="http://schemas.openxmlformats.org/officeDocument/2006/relationships/hyperlink" Target="https://ohionativegrowers.org/" TargetMode="External"/><Relationship Id="rId10" Type="http://schemas.openxmlformats.org/officeDocument/2006/relationships/hyperlink" Target="https://www.ernstseed.com/product-category/pollinator-favorites/?_product_type=seed-mix" TargetMode="External"/><Relationship Id="rId9" Type="http://schemas.openxmlformats.org/officeDocument/2006/relationships/hyperlink" Target="https://tsi.osafdirectory.com/find-vendor" TargetMode="External"/><Relationship Id="rId5" Type="http://schemas.openxmlformats.org/officeDocument/2006/relationships/hyperlink" Target="https://www.wildflower.org/suppliers/" TargetMode="External"/><Relationship Id="rId6" Type="http://schemas.openxmlformats.org/officeDocument/2006/relationships/hyperlink" Target="https://www.prairienursery.com/media/pdf/site-preparation-and-prairie-seeding-methods.pdf" TargetMode="External"/><Relationship Id="rId7" Type="http://schemas.openxmlformats.org/officeDocument/2006/relationships/hyperlink" Target="https://www.beeandbutterflyfund.org/" TargetMode="External"/><Relationship Id="rId8" Type="http://schemas.openxmlformats.org/officeDocument/2006/relationships/hyperlink" Target="https://www.pfhabitatstore.com/store/items/OH/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</a:pPr>
            <a:r>
              <a:t/>
            </a:r>
            <a:endParaRPr/>
          </a:p>
        </p:txBody>
      </p:sp>
      <p:sp>
        <p:nvSpPr>
          <p:cNvPr id="85" name="Google Shape;85;p1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2"/>
          <p:cNvSpPr/>
          <p:nvPr/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1" name="Google Shape;91;p2"/>
          <p:cNvSpPr/>
          <p:nvPr/>
        </p:nvSpPr>
        <p:spPr>
          <a:xfrm>
            <a:off x="409710" y="1022350"/>
            <a:ext cx="709612" cy="2095501"/>
          </a:xfrm>
          <a:custGeom>
            <a:rect b="b" l="l" r="r" t="t"/>
            <a:pathLst>
              <a:path extrusionOk="0" h="1363" w="447">
                <a:moveTo>
                  <a:pt x="447" y="1363"/>
                </a:moveTo>
                <a:lnTo>
                  <a:pt x="0" y="987"/>
                </a:lnTo>
                <a:lnTo>
                  <a:pt x="0" y="0"/>
                </a:lnTo>
                <a:lnTo>
                  <a:pt x="447" y="376"/>
                </a:lnTo>
                <a:lnTo>
                  <a:pt x="447" y="1363"/>
                </a:lnTo>
                <a:close/>
              </a:path>
            </a:pathLst>
          </a:custGeom>
          <a:solidFill>
            <a:srgbClr val="1F3864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2" name="Google Shape;92;p2"/>
          <p:cNvSpPr/>
          <p:nvPr/>
        </p:nvSpPr>
        <p:spPr>
          <a:xfrm>
            <a:off x="409710" y="837744"/>
            <a:ext cx="403225" cy="1705431"/>
          </a:xfrm>
          <a:custGeom>
            <a:rect b="b" l="l" r="r" t="t"/>
            <a:pathLst>
              <a:path extrusionOk="0" h="1109" w="254">
                <a:moveTo>
                  <a:pt x="254" y="987"/>
                </a:moveTo>
                <a:lnTo>
                  <a:pt x="0" y="1109"/>
                </a:lnTo>
                <a:lnTo>
                  <a:pt x="0" y="119"/>
                </a:lnTo>
                <a:lnTo>
                  <a:pt x="254" y="0"/>
                </a:lnTo>
                <a:lnTo>
                  <a:pt x="254" y="987"/>
                </a:lnTo>
                <a:close/>
              </a:path>
            </a:pathLst>
          </a:custGeom>
          <a:solidFill>
            <a:srgbClr val="2F5496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3" name="Google Shape;93;p2"/>
          <p:cNvSpPr/>
          <p:nvPr/>
        </p:nvSpPr>
        <p:spPr>
          <a:xfrm>
            <a:off x="644660" y="640894"/>
            <a:ext cx="168275" cy="1713195"/>
          </a:xfrm>
          <a:custGeom>
            <a:rect b="b" l="l" r="r" t="t"/>
            <a:pathLst>
              <a:path extrusionOk="0" h="1114" w="106">
                <a:moveTo>
                  <a:pt x="106" y="1114"/>
                </a:moveTo>
                <a:lnTo>
                  <a:pt x="0" y="1005"/>
                </a:lnTo>
                <a:lnTo>
                  <a:pt x="0" y="0"/>
                </a:lnTo>
                <a:lnTo>
                  <a:pt x="106" y="110"/>
                </a:lnTo>
                <a:lnTo>
                  <a:pt x="106" y="1114"/>
                </a:lnTo>
                <a:close/>
              </a:path>
            </a:pathLst>
          </a:custGeom>
          <a:solidFill>
            <a:srgbClr val="1F3864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Google Shape;94;p2"/>
          <p:cNvSpPr/>
          <p:nvPr/>
        </p:nvSpPr>
        <p:spPr>
          <a:xfrm>
            <a:off x="11223203" y="635716"/>
            <a:ext cx="328612" cy="1742360"/>
          </a:xfrm>
          <a:custGeom>
            <a:rect b="b" l="l" r="r" t="t"/>
            <a:pathLst>
              <a:path extrusionOk="0" h="1114" w="207">
                <a:moveTo>
                  <a:pt x="207" y="987"/>
                </a:moveTo>
                <a:lnTo>
                  <a:pt x="0" y="1114"/>
                </a:lnTo>
                <a:lnTo>
                  <a:pt x="0" y="127"/>
                </a:lnTo>
                <a:lnTo>
                  <a:pt x="207" y="0"/>
                </a:lnTo>
                <a:lnTo>
                  <a:pt x="207" y="987"/>
                </a:lnTo>
                <a:close/>
              </a:path>
            </a:pathLst>
          </a:custGeom>
          <a:solidFill>
            <a:srgbClr val="1F3864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5" name="Google Shape;95;p2"/>
          <p:cNvSpPr/>
          <p:nvPr/>
        </p:nvSpPr>
        <p:spPr>
          <a:xfrm>
            <a:off x="644055" y="635715"/>
            <a:ext cx="10907863" cy="154145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6" name="Google Shape;96;p2"/>
          <p:cNvSpPr txBox="1"/>
          <p:nvPr>
            <p:ph type="title"/>
          </p:nvPr>
        </p:nvSpPr>
        <p:spPr>
          <a:xfrm>
            <a:off x="958506" y="800392"/>
            <a:ext cx="10264697" cy="12121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000"/>
              <a:buFont typeface="Calibri"/>
              <a:buNone/>
            </a:pPr>
            <a:r>
              <a:rPr lang="en-US" sz="4000">
                <a:solidFill>
                  <a:srgbClr val="FFFFFF"/>
                </a:solidFill>
              </a:rPr>
              <a:t>RESOURCES</a:t>
            </a:r>
            <a:r>
              <a:rPr lang="en-US" sz="40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 FOR LAND MANAGERS</a:t>
            </a:r>
            <a:endParaRPr/>
          </a:p>
        </p:txBody>
      </p:sp>
      <p:sp>
        <p:nvSpPr>
          <p:cNvPr id="97" name="Google Shape;97;p2"/>
          <p:cNvSpPr txBox="1"/>
          <p:nvPr>
            <p:ph idx="2" type="body"/>
          </p:nvPr>
        </p:nvSpPr>
        <p:spPr>
          <a:xfrm>
            <a:off x="1367624" y="2490436"/>
            <a:ext cx="9708995" cy="356717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 fontScale="85000" lnSpcReduction="20000"/>
          </a:bodyPr>
          <a:lstStyle/>
          <a:p>
            <a:pPr indent="10795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t/>
            </a:r>
            <a:endParaRPr sz="1700"/>
          </a:p>
          <a:p>
            <a:pPr indent="-201930" lvl="0" marL="28575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b="1" lang="en-US"/>
              <a:t>Vendor Search and Resources For Native Seeds</a:t>
            </a:r>
            <a:endParaRPr/>
          </a:p>
          <a:p>
            <a:pPr indent="-212407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US" sz="1700" u="sng">
                <a:solidFill>
                  <a:schemeClr val="hlink"/>
                </a:solidFill>
                <a:hlinkClick r:id="rId3"/>
              </a:rPr>
              <a:t>Pollinator Conservation Resources: Great Lakes Region | Xerces Society  </a:t>
            </a:r>
            <a:r>
              <a:rPr lang="en-US" sz="1700"/>
              <a:t>  </a:t>
            </a:r>
            <a:endParaRPr sz="1700"/>
          </a:p>
          <a:p>
            <a:pPr indent="-212407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US" sz="1700" u="sng">
                <a:solidFill>
                  <a:schemeClr val="hlink"/>
                </a:solidFill>
                <a:hlinkClick r:id="rId4"/>
              </a:rPr>
              <a:t>Ohio Native Growers, Ohio's Premier Native Nursery Directory</a:t>
            </a:r>
            <a:endParaRPr sz="1700"/>
          </a:p>
          <a:p>
            <a:pPr indent="-212407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US" sz="1700" u="sng">
                <a:solidFill>
                  <a:schemeClr val="hlink"/>
                </a:solidFill>
                <a:hlinkClick r:id="rId5"/>
              </a:rPr>
              <a:t>Lady Bird Johnson Wildflower Center : </a:t>
            </a:r>
            <a:r>
              <a:rPr lang="en-US" sz="1700"/>
              <a:t>Search by zip code for vendors and seed suppliers</a:t>
            </a:r>
            <a:endParaRPr/>
          </a:p>
          <a:p>
            <a:pPr indent="-212407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US" sz="1700" u="sng">
                <a:solidFill>
                  <a:schemeClr val="hlink"/>
                </a:solidFill>
                <a:hlinkClick r:id="rId6"/>
              </a:rPr>
              <a:t>Site Preparation and Prairie Seeding Methods (prairienursery.com)</a:t>
            </a:r>
            <a:endParaRPr sz="1700"/>
          </a:p>
          <a:p>
            <a:pPr indent="-212407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US" sz="1700" u="sng">
                <a:solidFill>
                  <a:schemeClr val="hlink"/>
                </a:solidFill>
                <a:hlinkClick r:id="rId7"/>
              </a:rPr>
              <a:t>BEE AND BUTTERFLY HABITAT FUND - The Bee and Butterfly Habitat Fund (beeandbutterflyfund.org)</a:t>
            </a:r>
            <a:r>
              <a:rPr lang="en-US" sz="1700"/>
              <a:t> FREE SEEDS for 2 ac+ plots</a:t>
            </a:r>
            <a:endParaRPr/>
          </a:p>
          <a:p>
            <a:pPr indent="-212407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US" sz="1700" u="sng">
                <a:solidFill>
                  <a:schemeClr val="hlink"/>
                </a:solidFill>
                <a:hlinkClick r:id="rId8"/>
              </a:rPr>
              <a:t>Ohio CRP Seed Mixes for Sale | Pheasants Forever (pfhabitatstore.com)</a:t>
            </a:r>
            <a:endParaRPr sz="1700"/>
          </a:p>
          <a:p>
            <a:pPr indent="-212407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US" sz="1700" u="sng">
                <a:solidFill>
                  <a:schemeClr val="hlink"/>
                </a:solidFill>
                <a:hlinkClick r:id="rId9"/>
              </a:rPr>
              <a:t>Ohio Natural Resources Improvement Vendors (osafdirectory.com)</a:t>
            </a:r>
            <a:endParaRPr sz="1700"/>
          </a:p>
          <a:p>
            <a:pPr indent="-212407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US" sz="1700" u="sng">
                <a:solidFill>
                  <a:schemeClr val="hlink"/>
                </a:solidFill>
                <a:hlinkClick r:id="rId10"/>
              </a:rPr>
              <a:t>Pollinator Favorites Archives - Ernst Seeds</a:t>
            </a:r>
            <a:r>
              <a:rPr lang="en-US" sz="1700"/>
              <a:t> </a:t>
            </a:r>
            <a:endParaRPr/>
          </a:p>
          <a:p>
            <a:pPr indent="-12065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t/>
            </a:r>
            <a:endParaRPr sz="1700"/>
          </a:p>
          <a:p>
            <a:pPr indent="-12065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t/>
            </a:r>
            <a:endParaRPr sz="1700"/>
          </a:p>
          <a:p>
            <a:pPr indent="-12065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t/>
            </a:r>
            <a:endParaRPr sz="17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2023-02-15T17:26:06Z</dcterms:created>
  <dc:creator>SANDRA</dc:creator>
</cp:coreProperties>
</file>