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hbizShCleVdli8zkfFc6eq6YHF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xerces.org/pollinator-resource-center/great-lakes" TargetMode="External"/><Relationship Id="rId4" Type="http://schemas.openxmlformats.org/officeDocument/2006/relationships/hyperlink" Target="https://ohionativegrowers.org/" TargetMode="External"/><Relationship Id="rId10" Type="http://schemas.openxmlformats.org/officeDocument/2006/relationships/hyperlink" Target="https://www.ernstseed.com/product-category/pollinator-favorites/?_product_type=seed-mix" TargetMode="External"/><Relationship Id="rId9" Type="http://schemas.openxmlformats.org/officeDocument/2006/relationships/hyperlink" Target="https://tsi.osafdirectory.com/find-vendor" TargetMode="External"/><Relationship Id="rId5" Type="http://schemas.openxmlformats.org/officeDocument/2006/relationships/hyperlink" Target="https://www.wildflower.org/suppliers/" TargetMode="External"/><Relationship Id="rId6" Type="http://schemas.openxmlformats.org/officeDocument/2006/relationships/hyperlink" Target="https://www.prairienursery.com/media/pdf/site-preparation-and-prairie-seeding-methods.pdf" TargetMode="External"/><Relationship Id="rId7" Type="http://schemas.openxmlformats.org/officeDocument/2006/relationships/hyperlink" Target="https://www.beeandbutterflyfund.org/" TargetMode="External"/><Relationship Id="rId8" Type="http://schemas.openxmlformats.org/officeDocument/2006/relationships/hyperlink" Target="https://www.pfhabitatstore.com/store/items/O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/>
          <p:nvPr/>
        </p:nvSpPr>
        <p:spPr>
          <a:xfrm>
            <a:off x="409710" y="1022350"/>
            <a:ext cx="709612" cy="2095501"/>
          </a:xfrm>
          <a:custGeom>
            <a:rect b="b" l="l" r="r" t="t"/>
            <a:pathLst>
              <a:path extrusionOk="0" h="1363" w="447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/>
          <p:nvPr/>
        </p:nvSpPr>
        <p:spPr>
          <a:xfrm>
            <a:off x="409710" y="837744"/>
            <a:ext cx="403225" cy="1705431"/>
          </a:xfrm>
          <a:custGeom>
            <a:rect b="b" l="l" r="r" t="t"/>
            <a:pathLst>
              <a:path extrusionOk="0" h="1109" w="254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rgbClr val="2F549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644660" y="640894"/>
            <a:ext cx="168275" cy="1713195"/>
          </a:xfrm>
          <a:custGeom>
            <a:rect b="b" l="l" r="r" t="t"/>
            <a:pathLst>
              <a:path extrusionOk="0" h="1114" w="106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11223203" y="635716"/>
            <a:ext cx="328612" cy="1742360"/>
          </a:xfrm>
          <a:custGeom>
            <a:rect b="b" l="l" r="r" t="t"/>
            <a:pathLst>
              <a:path extrusionOk="0" h="1114" w="207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 txBox="1"/>
          <p:nvPr>
            <p:ph type="title"/>
          </p:nvPr>
        </p:nvSpPr>
        <p:spPr>
          <a:xfrm>
            <a:off x="958506" y="800392"/>
            <a:ext cx="10264697" cy="12121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US" sz="4000">
                <a:solidFill>
                  <a:srgbClr val="FFFFFF"/>
                </a:solidFill>
              </a:rPr>
              <a:t>RESOURCES</a:t>
            </a:r>
            <a:r>
              <a:rPr lang="en-US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FOR LAND MANAGERS</a:t>
            </a:r>
            <a:endParaRPr/>
          </a:p>
        </p:txBody>
      </p:sp>
      <p:sp>
        <p:nvSpPr>
          <p:cNvPr id="97" name="Google Shape;97;p2"/>
          <p:cNvSpPr txBox="1"/>
          <p:nvPr>
            <p:ph idx="2" type="body"/>
          </p:nvPr>
        </p:nvSpPr>
        <p:spPr>
          <a:xfrm>
            <a:off x="1367624" y="2490436"/>
            <a:ext cx="9708995" cy="35671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 lnSpcReduction="20000"/>
          </a:bodyPr>
          <a:lstStyle/>
          <a:p>
            <a:pPr indent="10795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700"/>
          </a:p>
          <a:p>
            <a:pPr indent="-201930" lvl="0" marL="2857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/>
              <a:t>Vendor Search and Resources For Native Seeds</a:t>
            </a:r>
            <a:endParaRPr/>
          </a:p>
          <a:p>
            <a:pPr indent="-212407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700" u="sng">
                <a:solidFill>
                  <a:schemeClr val="hlink"/>
                </a:solidFill>
                <a:hlinkClick r:id="rId3"/>
              </a:rPr>
              <a:t>Pollinator Conservation Resources: Great Lakes Region | Xerces Society  </a:t>
            </a:r>
            <a:r>
              <a:rPr lang="en-US" sz="1700"/>
              <a:t>  </a:t>
            </a:r>
            <a:endParaRPr sz="1700"/>
          </a:p>
          <a:p>
            <a:pPr indent="-212407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700" u="sng">
                <a:solidFill>
                  <a:schemeClr val="hlink"/>
                </a:solidFill>
                <a:hlinkClick r:id="rId4"/>
              </a:rPr>
              <a:t>Ohio Native Growers, Ohio's Premier Native Nursery Directory</a:t>
            </a:r>
            <a:endParaRPr sz="1700"/>
          </a:p>
          <a:p>
            <a:pPr indent="-212407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700" u="sng">
                <a:solidFill>
                  <a:schemeClr val="hlink"/>
                </a:solidFill>
                <a:hlinkClick r:id="rId5"/>
              </a:rPr>
              <a:t>Lady Bird Johnson Wildflower Center : </a:t>
            </a:r>
            <a:r>
              <a:rPr lang="en-US" sz="1700"/>
              <a:t>Search by zip code for vendors and seed suppliers</a:t>
            </a:r>
            <a:endParaRPr/>
          </a:p>
          <a:p>
            <a:pPr indent="-212407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700" u="sng">
                <a:solidFill>
                  <a:schemeClr val="hlink"/>
                </a:solidFill>
                <a:hlinkClick r:id="rId6"/>
              </a:rPr>
              <a:t>Site Preparation and Prairie Seeding Methods (prairienursery.com)</a:t>
            </a:r>
            <a:endParaRPr sz="1700"/>
          </a:p>
          <a:p>
            <a:pPr indent="-212407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700" u="sng">
                <a:solidFill>
                  <a:schemeClr val="hlink"/>
                </a:solidFill>
                <a:hlinkClick r:id="rId7"/>
              </a:rPr>
              <a:t>BEE AND BUTTERFLY HABITAT FUND - The Bee and Butterfly Habitat Fund (beeandbutterflyfund.org)</a:t>
            </a:r>
            <a:r>
              <a:rPr lang="en-US" sz="1700"/>
              <a:t> FREE SEEDS for 2 ac+ plots</a:t>
            </a:r>
            <a:endParaRPr/>
          </a:p>
          <a:p>
            <a:pPr indent="-212407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700" u="sng">
                <a:solidFill>
                  <a:schemeClr val="hlink"/>
                </a:solidFill>
                <a:hlinkClick r:id="rId8"/>
              </a:rPr>
              <a:t>Ohio CRP Seed Mixes for Sale | Pheasants Forever (pfhabitatstore.com)</a:t>
            </a:r>
            <a:endParaRPr sz="1700"/>
          </a:p>
          <a:p>
            <a:pPr indent="-212407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700" u="sng">
                <a:solidFill>
                  <a:schemeClr val="hlink"/>
                </a:solidFill>
                <a:hlinkClick r:id="rId9"/>
              </a:rPr>
              <a:t>Ohio Natural Resources Improvement Vendors (osafdirectory.com)</a:t>
            </a:r>
            <a:endParaRPr sz="1700"/>
          </a:p>
          <a:p>
            <a:pPr indent="-212407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700" u="sng">
                <a:solidFill>
                  <a:schemeClr val="hlink"/>
                </a:solidFill>
                <a:hlinkClick r:id="rId10"/>
              </a:rPr>
              <a:t>Pollinator Favorites Archives - Ernst Seeds</a:t>
            </a:r>
            <a:r>
              <a:rPr lang="en-US" sz="1700"/>
              <a:t> </a:t>
            </a:r>
            <a:endParaRPr/>
          </a:p>
          <a:p>
            <a:pPr indent="-1206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700"/>
          </a:p>
          <a:p>
            <a:pPr indent="-1206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700"/>
          </a:p>
          <a:p>
            <a:pPr indent="-1206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2023-02-15T17:26:06Z</dcterms:created>
  <dc:creator>SANDRA</dc:creator>
</cp:coreProperties>
</file>