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0" r:id="rId4"/>
  </p:sldMasterIdLst>
  <p:notesMasterIdLst>
    <p:notesMasterId r:id="rId18"/>
  </p:notesMasterIdLst>
  <p:sldIdLst>
    <p:sldId id="1620" r:id="rId5"/>
    <p:sldId id="1877" r:id="rId6"/>
    <p:sldId id="1888" r:id="rId7"/>
    <p:sldId id="1609" r:id="rId8"/>
    <p:sldId id="1093" r:id="rId9"/>
    <p:sldId id="1601" r:id="rId10"/>
    <p:sldId id="1602" r:id="rId11"/>
    <p:sldId id="1604" r:id="rId12"/>
    <p:sldId id="1890" r:id="rId13"/>
    <p:sldId id="1891" r:id="rId14"/>
    <p:sldId id="1610" r:id="rId15"/>
    <p:sldId id="1889" r:id="rId16"/>
    <p:sldId id="18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D27C1-ACA2-4C8F-A77A-E7C916E91336}" type="datetimeFigureOut">
              <a:rPr lang="en-CA" smtClean="0"/>
              <a:t>2025-03-11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DE16B-1D65-44EE-A8E4-01827FD629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939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CA" baseline="0" dirty="0"/>
          </a:p>
        </p:txBody>
      </p:sp>
    </p:spTree>
    <p:extLst>
      <p:ext uri="{BB962C8B-B14F-4D97-AF65-F5344CB8AC3E}">
        <p14:creationId xmlns:p14="http://schemas.microsoft.com/office/powerpoint/2010/main" val="1042623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1410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7994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0108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144B8-20CE-41A9-BFF9-14C482123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59754-641E-4AF9-9148-502936A9C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5CF77-C989-423B-8657-C3313932B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EF81-D7FC-49EF-BDA2-A24259E5C99A}" type="datetimeFigureOut">
              <a:rPr lang="en-CA" smtClean="0"/>
              <a:t>2025-03-11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C3AED-F590-4B50-B0AB-6B4867FB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DDEC1-37AC-46F5-915D-8025B33F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2241-8C78-4DC6-B59D-08B1C232933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7708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FDF59-F6D1-43B8-B47E-D49DFE2CA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DF27D2-44F8-42BA-A635-7BA348EB61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7183D-0797-4A74-8008-863DC7962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EF81-D7FC-49EF-BDA2-A24259E5C99A}" type="datetimeFigureOut">
              <a:rPr lang="en-CA" smtClean="0"/>
              <a:t>2025-03-11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36B2E-E019-46C9-9BBC-5CE0827D0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89DD6-D30A-46E1-9A70-4397E5E3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2241-8C78-4DC6-B59D-08B1C232933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811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2B00E6-1643-4759-86B4-32707846B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FD554-16D6-47A4-996F-7183C0FBF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64EDF-1C94-4BE4-A604-FD915324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EF81-D7FC-49EF-BDA2-A24259E5C99A}" type="datetimeFigureOut">
              <a:rPr lang="en-CA" smtClean="0"/>
              <a:t>2025-03-11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B246E-CACC-4E22-870B-9C0DA4B44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273B9-0E6E-43D0-A328-FBFF7F5D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2241-8C78-4DC6-B59D-08B1C232933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4043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F1FF-B4A7-4E7E-9474-9D94317F97C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E1306A8-377B-DBD5-5B5C-3C3BB95A50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8359" y="5627369"/>
            <a:ext cx="1804267" cy="6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9245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280096-A4CC-4A70-873C-6D960E15770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28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F1FF-B4A7-4E7E-9474-9D94317F97C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E3B026FF-EC2B-B38A-39B7-67A533A7D4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8359" y="5627369"/>
            <a:ext cx="1804267" cy="6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4418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F1FF-B4A7-4E7E-9474-9D94317F97C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99227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F1FF-B4A7-4E7E-9474-9D94317F97C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6029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F1FF-B4A7-4E7E-9474-9D94317F97C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3047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F1FF-B4A7-4E7E-9474-9D94317F97C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E83F3803-E85F-3D74-8183-4E79D2C53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8359" y="5627369"/>
            <a:ext cx="1804267" cy="6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69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6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A265F1FF-B4A7-4E7E-9474-9D94317F97C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6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A064F61-AF3E-C1A0-8698-C30637144C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8359" y="5627369"/>
            <a:ext cx="1804267" cy="6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3639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DD014-7CF1-4737-80AA-D9F37658C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F4583-F139-44A2-87A2-E5F5934D8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D8752-D739-4C64-B817-9650028D2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EF81-D7FC-49EF-BDA2-A24259E5C99A}" type="datetimeFigureOut">
              <a:rPr lang="en-CA" smtClean="0"/>
              <a:t>2025-03-11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33543-E1C3-4353-AA59-EE503F23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DC099-A16B-4D8E-BD95-CF3B47D4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2241-8C78-4DC6-B59D-08B1C232933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4406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1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F1FF-B4A7-4E7E-9474-9D94317F97C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754A918-1AFC-7553-293F-DBA82344C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8359" y="5627369"/>
            <a:ext cx="1804267" cy="6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5590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F1FF-B4A7-4E7E-9474-9D94317F97C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78651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79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3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F1FF-B4A7-4E7E-9474-9D94317F97C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2A910A0-6423-36F1-0C32-DBBACCF238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8359" y="5627369"/>
            <a:ext cx="1804267" cy="6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1675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914400" y="4382951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" name="Shape 8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733">
                <a:solidFill>
                  <a:srgbClr val="595959"/>
                </a:solidFill>
                <a:latin typeface="Avenir Black"/>
                <a:ea typeface="Raleway ExtraBold"/>
                <a:cs typeface="Avenir Black"/>
                <a:sym typeface="Raleway ExtraBold"/>
              </a:defRPr>
            </a:lvl1pPr>
            <a:lvl2pPr lvl="1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62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ed">
  <p:cSld name="Blank colored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761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6A51E-1CC7-414A-AC2E-4A4530DF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494C5-981E-4B0C-B720-5B7A5A950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A245F-3138-4888-B3C5-DAD614E5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EF81-D7FC-49EF-BDA2-A24259E5C99A}" type="datetimeFigureOut">
              <a:rPr lang="en-CA" smtClean="0"/>
              <a:t>2025-03-11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0E792-12B5-48B1-B8F2-97EA3A9DB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4429A-9932-47E7-932C-AC8B8FD59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2241-8C78-4DC6-B59D-08B1C232933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751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3796D-FB35-4D77-9727-F5888FA1E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80120-32B9-45D0-834C-0D4BDAB36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4A3AA-3CF6-4D17-A291-53FC9F5F4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49E6F-BD2F-45C6-83B4-D778402B1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EF81-D7FC-49EF-BDA2-A24259E5C99A}" type="datetimeFigureOut">
              <a:rPr lang="en-CA" smtClean="0"/>
              <a:t>2025-03-11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108AF-6579-4712-90C5-82F2E7D68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3C1BC-40BC-4B70-B5AD-36968451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2241-8C78-4DC6-B59D-08B1C232933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3607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0E9A4-B44B-4730-BC7A-E0F40796D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15829-9747-4DE4-BE6C-4A64C0011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7C2ED-8063-43B9-9DAF-719CF7D3C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BE99B4-7ECE-4E89-A907-094FE0782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C54D6D-4FD2-4766-A8CA-F41D1E9485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81744D-7C0A-4759-8CB3-B0C5E00D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EF81-D7FC-49EF-BDA2-A24259E5C99A}" type="datetimeFigureOut">
              <a:rPr lang="en-CA" smtClean="0"/>
              <a:t>2025-03-11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3C597C-7100-40C5-8402-0087F02CB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43B4F-1AC9-4EDC-B95C-4C34445B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2241-8C78-4DC6-B59D-08B1C232933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1607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7C82-6E32-4B2F-AF77-D7417C6E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6E76F7-371D-458F-9BAF-728CDF7D2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EF81-D7FC-49EF-BDA2-A24259E5C99A}" type="datetimeFigureOut">
              <a:rPr lang="en-CA" smtClean="0"/>
              <a:t>2025-03-11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2302-441A-4F02-B722-EE8B7A8E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4FCD5-9A37-4512-8490-D363B069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2241-8C78-4DC6-B59D-08B1C232933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805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3DF38-24BA-4E59-9D02-E02AA961F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EF81-D7FC-49EF-BDA2-A24259E5C99A}" type="datetimeFigureOut">
              <a:rPr lang="en-CA" smtClean="0"/>
              <a:t>2025-03-11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7A31FD-D345-4258-A487-6948A1AD6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30B63-A9A7-46C7-AAC2-E95EEDEB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2241-8C78-4DC6-B59D-08B1C232933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7374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4279-A345-444C-9FC6-688082238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08294-C8AD-4F5E-B74C-CA5811A9A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54EAC-07EA-4A50-8DA8-7DE322560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43C79-0D25-4E8E-B2F6-86546AD7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EF81-D7FC-49EF-BDA2-A24259E5C99A}" type="datetimeFigureOut">
              <a:rPr lang="en-CA" smtClean="0"/>
              <a:t>2025-03-11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D71C8B-8F22-44B7-9AC2-9A0A92B86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2B778-D7F2-488B-B936-C3FE50A4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2241-8C78-4DC6-B59D-08B1C232933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7373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0C1E1-DEF8-496C-B892-D1599FEAF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8DD13-A9D0-44C7-89DF-F2EAD5FBE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541480-5F2E-44C7-966C-D2D470C0E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B99FF-A370-4A66-90F4-5E1B507DC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EF81-D7FC-49EF-BDA2-A24259E5C99A}" type="datetimeFigureOut">
              <a:rPr lang="en-CA" smtClean="0"/>
              <a:t>2025-03-11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20D5E-09EA-4488-A23B-5DFF99989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1F21A-580C-4871-95A4-0DBD24526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2241-8C78-4DC6-B59D-08B1C232933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006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AD3545-2CD8-4F72-9832-5CD3B126F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48417-AD4F-48C5-AFEF-01EF91BD2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6266E-67FA-499D-9154-12924A3E2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1EF81-D7FC-49EF-BDA2-A24259E5C99A}" type="datetimeFigureOut">
              <a:rPr lang="en-CA" smtClean="0"/>
              <a:t>2025-03-11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DE91-97C1-4335-B4EA-73A0BA357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F0B4E-5343-435E-A18A-603EB1098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12241-8C78-4DC6-B59D-08B1C232933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967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7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5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265F1FF-B4A7-4E7E-9474-9D94317F97C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0894FAD6-4DE4-4BD5-AD96-F42D6F7C59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58359" y="5627369"/>
            <a:ext cx="1804267" cy="6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9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fade thruBlk="1"/>
  </p:transition>
  <p:hf sldNum="0" hdr="0" ft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tewards@pollinator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m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CA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5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CA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BBC0EF-834E-4D4B-B23C-5D8650A5A592}"/>
              </a:ext>
            </a:extLst>
          </p:cNvPr>
          <p:cNvSpPr txBox="1"/>
          <p:nvPr/>
        </p:nvSpPr>
        <p:spPr>
          <a:xfrm>
            <a:off x="9813397" y="5055365"/>
            <a:ext cx="2225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www.pollinator.org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stewards@pollinator.org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045843-0991-3755-C183-73CA81DBEA04}"/>
              </a:ext>
            </a:extLst>
          </p:cNvPr>
          <p:cNvSpPr txBox="1"/>
          <p:nvPr/>
        </p:nvSpPr>
        <p:spPr>
          <a:xfrm>
            <a:off x="7677495" y="1020377"/>
            <a:ext cx="445409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Module 5a: Habitat Creation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dirty="0">
                <a:solidFill>
                  <a:srgbClr val="FFC000"/>
                </a:solidFill>
                <a:latin typeface="Calibri" panose="020F0502020204030204"/>
                <a:cs typeface="Arial"/>
                <a:sym typeface="Arial"/>
              </a:rPr>
              <a:t>Yards, Gardens, and Balconies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Tuesday, March 11th, 2025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Anthony Colangelo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Pollinator Partnership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Sara Wittenberg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Pollinator Partnership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BB5DCC-7F37-782B-038B-BC3AA7E4CB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9837" y="1020377"/>
            <a:ext cx="70210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ource Sans Pro" panose="020F0502020204030204" pitchFamily="34" charset="0"/>
                <a:cs typeface="+mn-cs"/>
              </a:rPr>
              <a:t>Pollinator Steward Certification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A4C08A6-73AF-5942-4FE7-AC3CED0729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6"/>
          <a:stretch/>
        </p:blipFill>
        <p:spPr>
          <a:xfrm>
            <a:off x="1885045" y="1854635"/>
            <a:ext cx="3886140" cy="4410286"/>
          </a:xfrm>
          <a:prstGeom prst="rect">
            <a:avLst/>
          </a:prstGeom>
        </p:spPr>
      </p:pic>
      <p:pic>
        <p:nvPicPr>
          <p:cNvPr id="2" name="Picture 1" descr="A yellow and black sign&#10;&#10;Description automatically generated">
            <a:extLst>
              <a:ext uri="{FF2B5EF4-FFF2-40B4-BE49-F238E27FC236}">
                <a16:creationId xmlns:a16="http://schemas.microsoft.com/office/drawing/2014/main" id="{6069A3E7-97B1-4A5C-D75A-A6CAB2164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543" y="5737326"/>
            <a:ext cx="2043446" cy="915226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60AD34F-A70D-CD80-35A6-13F30D876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15" y="407867"/>
            <a:ext cx="5635599" cy="702321"/>
          </a:xfrm>
        </p:spPr>
        <p:txBody>
          <a:bodyPr anchor="b">
            <a:normAutofit/>
          </a:bodyPr>
          <a:lstStyle/>
          <a:p>
            <a:r>
              <a:rPr lang="en-CA" sz="4000" b="1" dirty="0"/>
              <a:t>Resources and Funding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B25B4C1-7645-C553-B235-2B1A1E70D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195" y="1658867"/>
            <a:ext cx="5340803" cy="3540265"/>
          </a:xfrm>
        </p:spPr>
        <p:txBody>
          <a:bodyPr>
            <a:normAutofit lnSpcReduction="10000"/>
          </a:bodyPr>
          <a:lstStyle/>
          <a:p>
            <a:r>
              <a:rPr lang="en-CA" sz="2000" dirty="0"/>
              <a:t>Tools</a:t>
            </a:r>
            <a:endParaRPr lang="en-US" sz="2000" dirty="0"/>
          </a:p>
          <a:p>
            <a:r>
              <a:rPr lang="en-US" sz="2000" dirty="0"/>
              <a:t>Soil and amendments</a:t>
            </a:r>
          </a:p>
          <a:p>
            <a:r>
              <a:rPr lang="en-US" sz="2000" dirty="0"/>
              <a:t>Signage</a:t>
            </a:r>
          </a:p>
          <a:p>
            <a:pPr marL="0" indent="0">
              <a:buNone/>
            </a:pPr>
            <a:endParaRPr lang="en-CA" sz="2000" dirty="0"/>
          </a:p>
          <a:p>
            <a:r>
              <a:rPr lang="en-CA" sz="2000" dirty="0"/>
              <a:t>Plants</a:t>
            </a:r>
          </a:p>
          <a:p>
            <a:pPr lvl="1"/>
            <a:r>
              <a:rPr lang="en-CA" sz="2000" dirty="0"/>
              <a:t>Seeds, plugs, pots, trimmings, root remnants, and rescues</a:t>
            </a:r>
            <a:endParaRPr lang="en-CA" sz="2000" dirty="0">
              <a:highlight>
                <a:srgbClr val="FF0000"/>
              </a:highlight>
            </a:endParaRPr>
          </a:p>
          <a:p>
            <a:pPr lvl="1"/>
            <a:r>
              <a:rPr lang="en-CA" sz="2000" dirty="0"/>
              <a:t>State or Provincial native plant societies</a:t>
            </a:r>
          </a:p>
          <a:p>
            <a:pPr lvl="1"/>
            <a:r>
              <a:rPr lang="en-CA" sz="2000" dirty="0"/>
              <a:t>Libraries</a:t>
            </a:r>
          </a:p>
          <a:p>
            <a:pPr lvl="1"/>
            <a:r>
              <a:rPr lang="en-CA" sz="2000" dirty="0"/>
              <a:t>Garden clubs</a:t>
            </a:r>
          </a:p>
          <a:p>
            <a:pPr lvl="1"/>
            <a:endParaRPr lang="en-CA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D326C6-D319-0C70-E765-6D0F21936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0992"/>
            <a:ext cx="12192000" cy="517008"/>
          </a:xfrm>
          <a:prstGeom prst="rect">
            <a:avLst/>
          </a:prstGeom>
        </p:spPr>
      </p:pic>
      <p:pic>
        <p:nvPicPr>
          <p:cNvPr id="19" name="Picture 18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EBAEC724-F7DB-052B-ABC4-46A9A108C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9"/>
          <a:stretch/>
        </p:blipFill>
        <p:spPr>
          <a:xfrm>
            <a:off x="10444680" y="5747812"/>
            <a:ext cx="1724696" cy="593180"/>
          </a:xfrm>
          <a:prstGeom prst="rect">
            <a:avLst/>
          </a:prstGeom>
        </p:spPr>
      </p:pic>
      <p:pic>
        <p:nvPicPr>
          <p:cNvPr id="4" name="Picture 3" descr="A person holding a tray of plants&#10;&#10;Description automatically generated">
            <a:extLst>
              <a:ext uri="{FF2B5EF4-FFF2-40B4-BE49-F238E27FC236}">
                <a16:creationId xmlns:a16="http://schemas.microsoft.com/office/drawing/2014/main" id="{B3A47A56-935C-A301-CBD5-EFADF3AF2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6" y="242061"/>
            <a:ext cx="4103907" cy="547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76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C9D92C-92B6-8E27-7626-930BCB230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0992"/>
            <a:ext cx="12192000" cy="517008"/>
          </a:xfrm>
          <a:prstGeom prst="rect">
            <a:avLst/>
          </a:prstGeom>
        </p:spPr>
      </p:pic>
      <p:pic>
        <p:nvPicPr>
          <p:cNvPr id="8" name="Picture 7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4ADD0114-B348-FB1B-F071-8BA61E9914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9"/>
          <a:stretch/>
        </p:blipFill>
        <p:spPr>
          <a:xfrm>
            <a:off x="10444680" y="5747812"/>
            <a:ext cx="1724696" cy="5931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346415-2B4B-11AD-FD08-BCE607A100D9}"/>
              </a:ext>
            </a:extLst>
          </p:cNvPr>
          <p:cNvSpPr txBox="1"/>
          <p:nvPr/>
        </p:nvSpPr>
        <p:spPr>
          <a:xfrm>
            <a:off x="487681" y="405077"/>
            <a:ext cx="48245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+mn-lt"/>
                <a:cs typeface="Avenir Black"/>
              </a:rPr>
              <a:t>Pesticide, Herbicides, and Fungicides</a:t>
            </a:r>
            <a:endParaRPr lang="en-CA" sz="3200" b="1" dirty="0"/>
          </a:p>
        </p:txBody>
      </p:sp>
      <p:pic>
        <p:nvPicPr>
          <p:cNvPr id="13" name="Picture 12" descr="Picture of an adult stage of a hoverfly. The genus this species belongs to is known as the &quot;aphideater&quot; complex, as their larval stages eat many pests">
            <a:extLst>
              <a:ext uri="{FF2B5EF4-FFF2-40B4-BE49-F238E27FC236}">
                <a16:creationId xmlns:a16="http://schemas.microsoft.com/office/drawing/2014/main" id="{F266B96F-3265-B069-FE59-0408E40646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6" r="-2" b="19807"/>
          <a:stretch/>
        </p:blipFill>
        <p:spPr>
          <a:xfrm>
            <a:off x="6426926" y="696973"/>
            <a:ext cx="5381897" cy="2477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n adult white-faced meadowhawk (Sympetrum obtrusum) on ironweed (Vernonia gigantea) flowers. Dragonflies like these make excellent controls for pest insects.">
            <a:extLst>
              <a:ext uri="{FF2B5EF4-FFF2-40B4-BE49-F238E27FC236}">
                <a16:creationId xmlns:a16="http://schemas.microsoft.com/office/drawing/2014/main" id="{FCE886C3-729E-31FB-B186-20732B42D4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r="-2" b="12832"/>
          <a:stretch/>
        </p:blipFill>
        <p:spPr>
          <a:xfrm>
            <a:off x="6426926" y="3217647"/>
            <a:ext cx="5381897" cy="2477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263E55-4069-4E15-6C31-BF32F139B27A}"/>
              </a:ext>
            </a:extLst>
          </p:cNvPr>
          <p:cNvSpPr txBox="1"/>
          <p:nvPr/>
        </p:nvSpPr>
        <p:spPr>
          <a:xfrm>
            <a:off x="383177" y="1651929"/>
            <a:ext cx="55647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Pesticides can have lethal or sublethal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Herbicides can reduce forage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Fungicides are often part of seed coatings, and more research needs to be done on the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Alternatives include </a:t>
            </a:r>
            <a:r>
              <a:rPr lang="en-US" sz="2000" b="1" dirty="0"/>
              <a:t>Beneficial insects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Larvae of hoverflies, lady beetles, dragonflies, wasps</a:t>
            </a:r>
          </a:p>
        </p:txBody>
      </p:sp>
    </p:spTree>
    <p:extLst>
      <p:ext uri="{BB962C8B-B14F-4D97-AF65-F5344CB8AC3E}">
        <p14:creationId xmlns:p14="http://schemas.microsoft.com/office/powerpoint/2010/main" val="607584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965911-4172-4394-B1D3-531DA505470E}"/>
              </a:ext>
            </a:extLst>
          </p:cNvPr>
          <p:cNvSpPr txBox="1"/>
          <p:nvPr/>
        </p:nvSpPr>
        <p:spPr>
          <a:xfrm>
            <a:off x="9072260" y="6415932"/>
            <a:ext cx="393643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CA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S. Buchmann</a:t>
            </a:r>
          </a:p>
        </p:txBody>
      </p:sp>
      <p:sp>
        <p:nvSpPr>
          <p:cNvPr id="2" name="Shape 88">
            <a:extLst>
              <a:ext uri="{FF2B5EF4-FFF2-40B4-BE49-F238E27FC236}">
                <a16:creationId xmlns:a16="http://schemas.microsoft.com/office/drawing/2014/main" id="{1200BDC9-182F-C7CE-E332-C49CC72D1C98}"/>
              </a:ext>
            </a:extLst>
          </p:cNvPr>
          <p:cNvSpPr txBox="1">
            <a:spLocks/>
          </p:cNvSpPr>
          <p:nvPr/>
        </p:nvSpPr>
        <p:spPr>
          <a:xfrm>
            <a:off x="342900" y="569086"/>
            <a:ext cx="5429249" cy="6962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venir Black"/>
              </a:rPr>
              <a:t>Course Information Page: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411D1-68E3-B91C-0F0A-AFD860A6EFD3}"/>
              </a:ext>
            </a:extLst>
          </p:cNvPr>
          <p:cNvSpPr txBox="1"/>
          <p:nvPr/>
        </p:nvSpPr>
        <p:spPr>
          <a:xfrm>
            <a:off x="342900" y="1400175"/>
            <a:ext cx="64293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Course Information page will be your homebase for module recordings, updates, and program resources. Login to the Course Information page using the following username and password: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website: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https://www.pollinator.org/psc/course-info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username: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PollinatorSteward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password: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psc2025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09479-3D70-C36D-5CF2-F6F2C6A3D221}"/>
              </a:ext>
            </a:extLst>
          </p:cNvPr>
          <p:cNvSpPr txBox="1"/>
          <p:nvPr/>
        </p:nvSpPr>
        <p:spPr>
          <a:xfrm>
            <a:off x="342900" y="4337108"/>
            <a:ext cx="6143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do not share the username and password as this page is only for registered participants of the 2025 Pollinator Steward Certification program.</a:t>
            </a:r>
          </a:p>
        </p:txBody>
      </p:sp>
      <p:pic>
        <p:nvPicPr>
          <p:cNvPr id="8" name="Picture 7" descr="A garden with flowers and plants&#10;&#10;Description automatically generated">
            <a:extLst>
              <a:ext uri="{FF2B5EF4-FFF2-40B4-BE49-F238E27FC236}">
                <a16:creationId xmlns:a16="http://schemas.microsoft.com/office/drawing/2014/main" id="{781CFB69-8FD2-C97B-E9DA-990C098A5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51" y="281940"/>
            <a:ext cx="5175885" cy="517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4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F3A914-A619-F640-9D89-A26A8C2A5CBB}"/>
              </a:ext>
            </a:extLst>
          </p:cNvPr>
          <p:cNvSpPr txBox="1"/>
          <p:nvPr/>
        </p:nvSpPr>
        <p:spPr>
          <a:xfrm>
            <a:off x="453512" y="1470505"/>
            <a:ext cx="62912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Wednesday, March 12th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we will focus on habitat creation on a large scale for those who manage rights-of-way, parks, roadsides, and municipalities.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Thursday, March 13th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we will complete our habitat modules with a focus on supporting pollinators in agricultural landscapes.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For certification, attendance (or later viewing) of ONE of the three </a:t>
            </a:r>
            <a:r>
              <a:rPr lang="en-US" sz="2000" b="1" dirty="0">
                <a:solidFill>
                  <a:srgbClr val="000000"/>
                </a:solidFill>
                <a:latin typeface="lato" panose="020F0502020204030203" pitchFamily="34" charset="0"/>
              </a:rPr>
              <a:t>habitat sessions this week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is required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919E0B-DBCD-35E1-D0F6-56A9ECD23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0992"/>
            <a:ext cx="12192000" cy="517008"/>
          </a:xfrm>
          <a:prstGeom prst="rect">
            <a:avLst/>
          </a:prstGeom>
        </p:spPr>
      </p:pic>
      <p:pic>
        <p:nvPicPr>
          <p:cNvPr id="7" name="Picture 6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536184A0-928A-1446-8878-2AEAA2525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9"/>
          <a:stretch/>
        </p:blipFill>
        <p:spPr>
          <a:xfrm>
            <a:off x="10444680" y="5747812"/>
            <a:ext cx="1724696" cy="593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E493C3-ADF3-ECE3-B64F-7E1C57BF0FCE}"/>
              </a:ext>
            </a:extLst>
          </p:cNvPr>
          <p:cNvSpPr txBox="1"/>
          <p:nvPr/>
        </p:nvSpPr>
        <p:spPr>
          <a:xfrm>
            <a:off x="653104" y="589140"/>
            <a:ext cx="1750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Wrap Up:</a:t>
            </a:r>
          </a:p>
        </p:txBody>
      </p:sp>
      <p:pic>
        <p:nvPicPr>
          <p:cNvPr id="4" name="Picture 3" descr="A close up of a bouquet of flowers&#10;&#10;Description automatically generated">
            <a:extLst>
              <a:ext uri="{FF2B5EF4-FFF2-40B4-BE49-F238E27FC236}">
                <a16:creationId xmlns:a16="http://schemas.microsoft.com/office/drawing/2014/main" id="{662B0A67-6078-8B3C-0EA5-55E2AE86B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06" y="736741"/>
            <a:ext cx="4809182" cy="480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40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965911-4172-4394-B1D3-531DA505470E}"/>
              </a:ext>
            </a:extLst>
          </p:cNvPr>
          <p:cNvSpPr txBox="1"/>
          <p:nvPr/>
        </p:nvSpPr>
        <p:spPr>
          <a:xfrm>
            <a:off x="9072260" y="6415932"/>
            <a:ext cx="393643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CA" sz="14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S. Buchmann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91B1D-C509-F22C-5162-7975F87D4329}"/>
              </a:ext>
            </a:extLst>
          </p:cNvPr>
          <p:cNvSpPr txBox="1"/>
          <p:nvPr/>
        </p:nvSpPr>
        <p:spPr>
          <a:xfrm>
            <a:off x="304800" y="1211517"/>
            <a:ext cx="72771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Recordings will be shared and be available until December 31</a:t>
            </a:r>
            <a:r>
              <a:rPr kumimoji="0" lang="en-CA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2025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Closed captioning is available – enable in your controls.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put questions in the Q&amp;A box; UPVOTE questions you like!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 for panelists will be answered at the end of the session.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stewards@pollinator.org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registration issues, questions, etc.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 in respect and kindness with each other in the chat.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suggest that you write down in point form or 1-2 sentences the key takeaways from each training while you are attending live.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88">
            <a:extLst>
              <a:ext uri="{FF2B5EF4-FFF2-40B4-BE49-F238E27FC236}">
                <a16:creationId xmlns:a16="http://schemas.microsoft.com/office/drawing/2014/main" id="{BF341252-1F5C-76A5-C0E6-CA37C4624776}"/>
              </a:ext>
            </a:extLst>
          </p:cNvPr>
          <p:cNvSpPr txBox="1">
            <a:spLocks/>
          </p:cNvSpPr>
          <p:nvPr/>
        </p:nvSpPr>
        <p:spPr>
          <a:xfrm>
            <a:off x="555858" y="387365"/>
            <a:ext cx="3238500" cy="6962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venir Black"/>
              </a:rPr>
              <a:t>Housekeeping:</a:t>
            </a:r>
          </a:p>
        </p:txBody>
      </p:sp>
      <p:pic>
        <p:nvPicPr>
          <p:cNvPr id="9" name="Picture 8" descr="A field of purple flowers with Hulda Klager Lilac Gardens in the background&#10;&#10;Description automatically generated">
            <a:extLst>
              <a:ext uri="{FF2B5EF4-FFF2-40B4-BE49-F238E27FC236}">
                <a16:creationId xmlns:a16="http://schemas.microsoft.com/office/drawing/2014/main" id="{0E464DFC-BDFC-F669-8DC1-2DD14DA19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595" y="892526"/>
            <a:ext cx="4340605" cy="43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9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965911-4172-4394-B1D3-531DA505470E}"/>
              </a:ext>
            </a:extLst>
          </p:cNvPr>
          <p:cNvSpPr txBox="1"/>
          <p:nvPr/>
        </p:nvSpPr>
        <p:spPr>
          <a:xfrm>
            <a:off x="9072260" y="6415932"/>
            <a:ext cx="393643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CA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S. Buchmann</a:t>
            </a:r>
          </a:p>
        </p:txBody>
      </p:sp>
      <p:sp>
        <p:nvSpPr>
          <p:cNvPr id="4" name="Shape 88">
            <a:extLst>
              <a:ext uri="{FF2B5EF4-FFF2-40B4-BE49-F238E27FC236}">
                <a16:creationId xmlns:a16="http://schemas.microsoft.com/office/drawing/2014/main" id="{F6BCD2DD-12FA-693B-7D95-E7F82BE18690}"/>
              </a:ext>
            </a:extLst>
          </p:cNvPr>
          <p:cNvSpPr txBox="1">
            <a:spLocks/>
          </p:cNvSpPr>
          <p:nvPr/>
        </p:nvSpPr>
        <p:spPr>
          <a:xfrm>
            <a:off x="328965" y="194741"/>
            <a:ext cx="6038120" cy="76703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cs typeface="Avenir Black"/>
              </a:rPr>
              <a:t>Tonight's Speakers!</a:t>
            </a:r>
          </a:p>
        </p:txBody>
      </p:sp>
      <p:pic>
        <p:nvPicPr>
          <p:cNvPr id="5" name="Picture 4" descr="A person with a backpack and a bee on a yellow flower&#10;&#10;Description automatically generated">
            <a:extLst>
              <a:ext uri="{FF2B5EF4-FFF2-40B4-BE49-F238E27FC236}">
                <a16:creationId xmlns:a16="http://schemas.microsoft.com/office/drawing/2014/main" id="{B68FB607-1796-CB53-C0C3-E4D4F450A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925" y="1105731"/>
            <a:ext cx="2947987" cy="39306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D204E-EA93-48A1-08DA-A4EDEE943AF9}"/>
              </a:ext>
            </a:extLst>
          </p:cNvPr>
          <p:cNvSpPr txBox="1"/>
          <p:nvPr/>
        </p:nvSpPr>
        <p:spPr>
          <a:xfrm>
            <a:off x="1816893" y="5142237"/>
            <a:ext cx="33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Anthony Colangelo</a:t>
            </a:r>
          </a:p>
          <a:p>
            <a:pPr algn="ctr"/>
            <a:r>
              <a:rPr lang="en-US" dirty="0"/>
              <a:t>Outreach and Education Specialist</a:t>
            </a:r>
          </a:p>
          <a:p>
            <a:pPr algn="ctr"/>
            <a:r>
              <a:rPr lang="en-US" dirty="0"/>
              <a:t>Pollinator Partnership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BA20D1-CC50-CF66-EC04-A5B609D28E74}"/>
              </a:ext>
            </a:extLst>
          </p:cNvPr>
          <p:cNvSpPr txBox="1"/>
          <p:nvPr/>
        </p:nvSpPr>
        <p:spPr>
          <a:xfrm>
            <a:off x="6221834" y="5142237"/>
            <a:ext cx="3658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Sara Wittenberg</a:t>
            </a:r>
          </a:p>
          <a:p>
            <a:pPr algn="ctr"/>
            <a:r>
              <a:rPr lang="en-US" dirty="0"/>
              <a:t>Bee Friendly Garden Manager</a:t>
            </a:r>
          </a:p>
          <a:p>
            <a:pPr algn="ctr"/>
            <a:r>
              <a:rPr lang="en-US" dirty="0"/>
              <a:t>Pollinator Partnership</a:t>
            </a:r>
            <a:endParaRPr lang="en-CA" dirty="0"/>
          </a:p>
        </p:txBody>
      </p:sp>
      <p:pic>
        <p:nvPicPr>
          <p:cNvPr id="3" name="Picture 2" descr="A person wearing a hat&#10;&#10;Description automatically generated">
            <a:extLst>
              <a:ext uri="{FF2B5EF4-FFF2-40B4-BE49-F238E27FC236}">
                <a16:creationId xmlns:a16="http://schemas.microsoft.com/office/drawing/2014/main" id="{24489651-4E4C-38A2-7F54-070946EE7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069" y="1105732"/>
            <a:ext cx="2947986" cy="393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3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rban native plant patch (5 square metres) summer 2021 – 23 native plant species, reduced invasive species, all-season bloom, 19 different pollinator species identified!&#10;">
            <a:extLst>
              <a:ext uri="{FF2B5EF4-FFF2-40B4-BE49-F238E27FC236}">
                <a16:creationId xmlns:a16="http://schemas.microsoft.com/office/drawing/2014/main" id="{CFC9E4C7-7E89-4601-4AE1-C9F3AAA4A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9757DF-7BF3-CF65-1250-C65A122AE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40992"/>
            <a:ext cx="12192000" cy="517008"/>
          </a:xfrm>
          <a:prstGeom prst="rect">
            <a:avLst/>
          </a:prstGeom>
        </p:spPr>
      </p:pic>
      <p:pic>
        <p:nvPicPr>
          <p:cNvPr id="15" name="Picture 14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42030306-B797-BE12-0A7C-5C6B7F4D6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9"/>
          <a:stretch/>
        </p:blipFill>
        <p:spPr>
          <a:xfrm>
            <a:off x="10688778" y="5838799"/>
            <a:ext cx="1503221" cy="517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67E5EE-4F7C-33B4-82C6-30FC2558CFD0}"/>
              </a:ext>
            </a:extLst>
          </p:cNvPr>
          <p:cNvSpPr txBox="1"/>
          <p:nvPr/>
        </p:nvSpPr>
        <p:spPr>
          <a:xfrm>
            <a:off x="310352" y="233300"/>
            <a:ext cx="395684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Gardening at Home</a:t>
            </a:r>
          </a:p>
        </p:txBody>
      </p:sp>
    </p:spTree>
    <p:extLst>
      <p:ext uri="{BB962C8B-B14F-4D97-AF65-F5344CB8AC3E}">
        <p14:creationId xmlns:p14="http://schemas.microsoft.com/office/powerpoint/2010/main" val="282908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building, wooden, garden&#10;&#10;Description automatically generated">
            <a:extLst>
              <a:ext uri="{FF2B5EF4-FFF2-40B4-BE49-F238E27FC236}">
                <a16:creationId xmlns:a16="http://schemas.microsoft.com/office/drawing/2014/main" id="{D423AEAB-1E12-FEA3-D043-DEB427A21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 r="-1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8CE8FF7-445D-7699-D94F-F7AABE10E973}"/>
              </a:ext>
            </a:extLst>
          </p:cNvPr>
          <p:cNvSpPr txBox="1">
            <a:spLocks/>
          </p:cNvSpPr>
          <p:nvPr/>
        </p:nvSpPr>
        <p:spPr>
          <a:xfrm>
            <a:off x="8553057" y="1234050"/>
            <a:ext cx="2942813" cy="3540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What/who are you starting with?</a:t>
            </a:r>
          </a:p>
          <a:p>
            <a:r>
              <a:rPr lang="en-US" sz="2000" dirty="0"/>
              <a:t>Who would you like to control?</a:t>
            </a:r>
          </a:p>
          <a:p>
            <a:r>
              <a:rPr lang="en-US" sz="2000" dirty="0"/>
              <a:t>Who would you like to thrive?</a:t>
            </a:r>
          </a:p>
          <a:p>
            <a:r>
              <a:rPr lang="en-US" sz="2000" dirty="0"/>
              <a:t>What additions do you need?</a:t>
            </a:r>
          </a:p>
          <a:p>
            <a:r>
              <a:rPr lang="en-US" sz="2000" dirty="0"/>
              <a:t>Organize your timeline with the seasons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09C647-C678-B5E5-C782-E272C1E6F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40992"/>
            <a:ext cx="12192000" cy="517008"/>
          </a:xfrm>
          <a:prstGeom prst="rect">
            <a:avLst/>
          </a:prstGeom>
        </p:spPr>
      </p:pic>
      <p:pic>
        <p:nvPicPr>
          <p:cNvPr id="21" name="Picture 20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6E5DCB81-8EFE-AB9B-4A65-9226234AE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9"/>
          <a:stretch/>
        </p:blipFill>
        <p:spPr>
          <a:xfrm>
            <a:off x="10444680" y="5747812"/>
            <a:ext cx="1724696" cy="59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75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rban native plant patch (5 square metres) summer 2021 – 23 native plant species, reduced invasive species, all-season bloom, 19 different pollinator species identified!&#10;">
            <a:extLst>
              <a:ext uri="{FF2B5EF4-FFF2-40B4-BE49-F238E27FC236}">
                <a16:creationId xmlns:a16="http://schemas.microsoft.com/office/drawing/2014/main" id="{ECA64339-AD10-715F-CB4D-905F22E6D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D26C8-D76C-9EF0-8148-A55635091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40992"/>
            <a:ext cx="12192000" cy="517008"/>
          </a:xfrm>
          <a:prstGeom prst="rect">
            <a:avLst/>
          </a:prstGeom>
        </p:spPr>
      </p:pic>
      <p:pic>
        <p:nvPicPr>
          <p:cNvPr id="6" name="Picture 5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FC8020C8-7160-F731-060C-34F168914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9"/>
          <a:stretch/>
        </p:blipFill>
        <p:spPr>
          <a:xfrm>
            <a:off x="10444680" y="5747812"/>
            <a:ext cx="1724696" cy="59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6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4" descr="This is a commonplace layout of most semi or fully maintained lawnscapes in cities. A combination of visually appealing flowers that include many ornamental species and cultivars of native species. Here, as an example, you can see the tall orange bloom of day lilies, non-native lavender all along the front, a cultivar of native coneflower species in these purple echinaceas. This garden also has these sweet ox-eye, which are a native sunflower in the Lake Erie Lowland Ecoregion that is better adapted for shadier conditions. &#10;for Lake Erie Lowland lowlands, a great spring blooming plant is Northern Columbine, followed by the Summer blooming Brown-eyed Susan, and the late season blooms of New England Aster. So, we’ve covered the 3 pollinator flying seasons, which is great, but we are missing the other two 3’s.">
            <a:extLst>
              <a:ext uri="{FF2B5EF4-FFF2-40B4-BE49-F238E27FC236}">
                <a16:creationId xmlns:a16="http://schemas.microsoft.com/office/drawing/2014/main" id="{F354AEC0-7663-26F9-04BC-12AF1EBE5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3" r="9306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60AD34F-A70D-CD80-35A6-13F30D876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70" y="429780"/>
            <a:ext cx="3822189" cy="1899912"/>
          </a:xfrm>
        </p:spPr>
        <p:txBody>
          <a:bodyPr>
            <a:normAutofit/>
          </a:bodyPr>
          <a:lstStyle/>
          <a:p>
            <a:r>
              <a:rPr lang="en-CA" sz="4000" b="1" dirty="0"/>
              <a:t>Project Timeline	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B25B4C1-7645-C553-B235-2B1A1E70D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49" y="1726175"/>
            <a:ext cx="4658648" cy="4318227"/>
          </a:xfrm>
        </p:spPr>
        <p:txBody>
          <a:bodyPr>
            <a:normAutofit/>
          </a:bodyPr>
          <a:lstStyle/>
          <a:p>
            <a:r>
              <a:rPr lang="en-CA" sz="2400" dirty="0"/>
              <a:t>Understanding pollinator lifecycles so we can plant for them</a:t>
            </a:r>
          </a:p>
          <a:p>
            <a:r>
              <a:rPr lang="en-CA" sz="2400" dirty="0"/>
              <a:t>Know your plants, and plan according to their preferences</a:t>
            </a:r>
          </a:p>
          <a:p>
            <a:pPr lvl="1"/>
            <a:r>
              <a:rPr lang="en-CA" dirty="0"/>
              <a:t>Annual</a:t>
            </a:r>
          </a:p>
          <a:p>
            <a:pPr lvl="1"/>
            <a:r>
              <a:rPr lang="en-CA" dirty="0"/>
              <a:t>Perennial</a:t>
            </a:r>
          </a:p>
          <a:p>
            <a:pPr lvl="1"/>
            <a:r>
              <a:rPr lang="en-CA" dirty="0"/>
              <a:t>Ornamental</a:t>
            </a:r>
          </a:p>
          <a:p>
            <a:pPr lvl="1"/>
            <a:r>
              <a:rPr lang="en-CA" dirty="0"/>
              <a:t>Native</a:t>
            </a:r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D326C6-D319-0C70-E765-6D0F21936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40992"/>
            <a:ext cx="12192000" cy="517008"/>
          </a:xfrm>
          <a:prstGeom prst="rect">
            <a:avLst/>
          </a:prstGeom>
        </p:spPr>
      </p:pic>
      <p:pic>
        <p:nvPicPr>
          <p:cNvPr id="19" name="Picture 18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EBAEC724-F7DB-052B-ABC4-46A9A108C0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9"/>
          <a:stretch/>
        </p:blipFill>
        <p:spPr>
          <a:xfrm>
            <a:off x="10444680" y="5747812"/>
            <a:ext cx="1724696" cy="593180"/>
          </a:xfrm>
          <a:prstGeom prst="rect">
            <a:avLst/>
          </a:prstGeom>
        </p:spPr>
      </p:pic>
      <p:pic>
        <p:nvPicPr>
          <p:cNvPr id="5" name="Picture 4" descr="A bee on a yellow flower&#10;&#10;Description automatically generated">
            <a:extLst>
              <a:ext uri="{FF2B5EF4-FFF2-40B4-BE49-F238E27FC236}">
                <a16:creationId xmlns:a16="http://schemas.microsoft.com/office/drawing/2014/main" id="{0615FFA5-2137-CA77-1D03-03292DBD5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66" y="3335227"/>
            <a:ext cx="5345134" cy="300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9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60AD34F-A70D-CD80-35A6-13F30D876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15" y="407867"/>
            <a:ext cx="5635599" cy="702321"/>
          </a:xfrm>
        </p:spPr>
        <p:txBody>
          <a:bodyPr anchor="b">
            <a:normAutofit/>
          </a:bodyPr>
          <a:lstStyle/>
          <a:p>
            <a:r>
              <a:rPr lang="en-CA" sz="4000" b="1" dirty="0"/>
              <a:t>Resources and Funding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B25B4C1-7645-C553-B235-2B1A1E70D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195" y="1658867"/>
            <a:ext cx="5340803" cy="3540265"/>
          </a:xfrm>
        </p:spPr>
        <p:txBody>
          <a:bodyPr>
            <a:normAutofit/>
          </a:bodyPr>
          <a:lstStyle/>
          <a:p>
            <a:r>
              <a:rPr lang="en-CA" sz="2000" dirty="0"/>
              <a:t>Tools</a:t>
            </a:r>
            <a:endParaRPr lang="en-US" sz="2000" dirty="0"/>
          </a:p>
          <a:p>
            <a:r>
              <a:rPr lang="en-US" sz="2000" dirty="0"/>
              <a:t>Soil and amendments</a:t>
            </a:r>
          </a:p>
          <a:p>
            <a:r>
              <a:rPr lang="en-US" sz="2000" dirty="0"/>
              <a:t>Signage</a:t>
            </a:r>
            <a:endParaRPr lang="en-CA" sz="2000" dirty="0"/>
          </a:p>
          <a:p>
            <a:r>
              <a:rPr lang="en-CA" sz="2000" dirty="0"/>
              <a:t>Plants</a:t>
            </a:r>
          </a:p>
          <a:p>
            <a:pPr lvl="1"/>
            <a:r>
              <a:rPr lang="en-CA" sz="2000" dirty="0"/>
              <a:t>Seeds, plugs, pots, trimmings, root remnants, and rescues</a:t>
            </a:r>
            <a:endParaRPr lang="en-CA" sz="2000" dirty="0">
              <a:highlight>
                <a:srgbClr val="FF0000"/>
              </a:highlight>
            </a:endParaRPr>
          </a:p>
          <a:p>
            <a:pPr lvl="1"/>
            <a:r>
              <a:rPr lang="en-CA" sz="2000" dirty="0"/>
              <a:t>State or Provincial native plant societies</a:t>
            </a:r>
          </a:p>
          <a:p>
            <a:pPr lvl="1"/>
            <a:r>
              <a:rPr lang="en-CA" sz="2000" dirty="0"/>
              <a:t>Libraries</a:t>
            </a:r>
          </a:p>
          <a:p>
            <a:pPr lvl="1"/>
            <a:r>
              <a:rPr lang="en-CA" sz="2000" dirty="0"/>
              <a:t>Garden clubs</a:t>
            </a:r>
          </a:p>
          <a:p>
            <a:pPr lvl="1"/>
            <a:endParaRPr lang="en-CA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D326C6-D319-0C70-E765-6D0F21936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0992"/>
            <a:ext cx="12192000" cy="517008"/>
          </a:xfrm>
          <a:prstGeom prst="rect">
            <a:avLst/>
          </a:prstGeom>
        </p:spPr>
      </p:pic>
      <p:pic>
        <p:nvPicPr>
          <p:cNvPr id="19" name="Picture 18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EBAEC724-F7DB-052B-ABC4-46A9A108C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9"/>
          <a:stretch/>
        </p:blipFill>
        <p:spPr>
          <a:xfrm>
            <a:off x="10444680" y="5747812"/>
            <a:ext cx="1724696" cy="593180"/>
          </a:xfrm>
          <a:prstGeom prst="rect">
            <a:avLst/>
          </a:prstGeom>
        </p:spPr>
      </p:pic>
      <p:pic>
        <p:nvPicPr>
          <p:cNvPr id="4" name="Picture 3" descr="A person holding a tray of plants&#10;&#10;Description automatically generated">
            <a:extLst>
              <a:ext uri="{FF2B5EF4-FFF2-40B4-BE49-F238E27FC236}">
                <a16:creationId xmlns:a16="http://schemas.microsoft.com/office/drawing/2014/main" id="{B3A47A56-935C-A301-CBD5-EFADF3AF2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6" y="242061"/>
            <a:ext cx="4103907" cy="547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97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D326C6-D319-0C70-E765-6D0F21936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0992"/>
            <a:ext cx="12192000" cy="517008"/>
          </a:xfrm>
          <a:prstGeom prst="rect">
            <a:avLst/>
          </a:prstGeom>
        </p:spPr>
      </p:pic>
      <p:pic>
        <p:nvPicPr>
          <p:cNvPr id="19" name="Picture 18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EBAEC724-F7DB-052B-ABC4-46A9A108C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9"/>
          <a:stretch/>
        </p:blipFill>
        <p:spPr>
          <a:xfrm>
            <a:off x="10444680" y="5747812"/>
            <a:ext cx="1724696" cy="593180"/>
          </a:xfrm>
          <a:prstGeom prst="rect">
            <a:avLst/>
          </a:prstGeom>
        </p:spPr>
      </p:pic>
      <p:pic>
        <p:nvPicPr>
          <p:cNvPr id="3" name="Picture 2" descr="A hand holding a handful of seeds&#10;&#10;Description automatically generated">
            <a:extLst>
              <a:ext uri="{FF2B5EF4-FFF2-40B4-BE49-F238E27FC236}">
                <a16:creationId xmlns:a16="http://schemas.microsoft.com/office/drawing/2014/main" id="{6F1FD895-EF84-4748-782B-519455B13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0" y="891546"/>
            <a:ext cx="4735235" cy="4757198"/>
          </a:xfrm>
          <a:prstGeom prst="rect">
            <a:avLst/>
          </a:prstGeom>
        </p:spPr>
      </p:pic>
      <p:pic>
        <p:nvPicPr>
          <p:cNvPr id="9" name="Picture 8" descr="A person's hand with seeds on it&#10;&#10;Description automatically generated">
            <a:extLst>
              <a:ext uri="{FF2B5EF4-FFF2-40B4-BE49-F238E27FC236}">
                <a16:creationId xmlns:a16="http://schemas.microsoft.com/office/drawing/2014/main" id="{50D376D5-4A8B-D424-FD52-7873DC6E5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78" y="891546"/>
            <a:ext cx="6342930" cy="475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39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Custom 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FBD47"/>
      </a:accent1>
      <a:accent2>
        <a:srgbClr val="000000"/>
      </a:accent2>
      <a:accent3>
        <a:srgbClr val="FFBD47"/>
      </a:accent3>
      <a:accent4>
        <a:srgbClr val="000000"/>
      </a:accent4>
      <a:accent5>
        <a:srgbClr val="FFBD47"/>
      </a:accent5>
      <a:accent6>
        <a:srgbClr val="000000"/>
      </a:accent6>
      <a:hlink>
        <a:srgbClr val="FFBD47"/>
      </a:hlink>
      <a:folHlink>
        <a:srgbClr val="00000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1E77FFD741DE449E106888B17DD7A5" ma:contentTypeVersion="15" ma:contentTypeDescription="Create a new document." ma:contentTypeScope="" ma:versionID="1da7e938e50709d4184fba984abab874">
  <xsd:schema xmlns:xsd="http://www.w3.org/2001/XMLSchema" xmlns:xs="http://www.w3.org/2001/XMLSchema" xmlns:p="http://schemas.microsoft.com/office/2006/metadata/properties" xmlns:ns2="e75754e7-ce11-4cff-8c45-19d19fe61799" xmlns:ns3="9a1a5d9b-0337-40aa-b39d-a95c4bdd7b33" targetNamespace="http://schemas.microsoft.com/office/2006/metadata/properties" ma:root="true" ma:fieldsID="8f6225ec576ce2d2befc1550ab372825" ns2:_="" ns3:_="">
    <xsd:import namespace="e75754e7-ce11-4cff-8c45-19d19fe61799"/>
    <xsd:import namespace="9a1a5d9b-0337-40aa-b39d-a95c4bdd7b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5754e7-ce11-4cff-8c45-19d19fe617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a536956-ee90-4293-89c0-21d7b6e0f3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a5d9b-0337-40aa-b39d-a95c4bdd7b3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af9e3d9-dfef-4816-9074-32fb05ac1023}" ma:internalName="TaxCatchAll" ma:showField="CatchAllData" ma:web="9a1a5d9b-0337-40aa-b39d-a95c4bdd7b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C1393E-EBC2-47DF-9ECF-5CE543D1A0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5754e7-ce11-4cff-8c45-19d19fe61799"/>
    <ds:schemaRef ds:uri="9a1a5d9b-0337-40aa-b39d-a95c4bdd7b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46ACEA-D602-4C78-949F-62732EC68B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13836</TotalTime>
  <Words>492</Words>
  <Application>Microsoft Office PowerPoint</Application>
  <PresentationFormat>Widescreen</PresentationFormat>
  <Paragraphs>82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Avenir Black</vt:lpstr>
      <vt:lpstr>Calibri</vt:lpstr>
      <vt:lpstr>Calibri Light</vt:lpstr>
      <vt:lpstr>lato</vt:lpstr>
      <vt:lpstr>Raleway ExtraBold</vt:lpstr>
      <vt:lpstr>Source Sans Pro</vt:lpstr>
      <vt:lpstr>Office Theme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Timeline </vt:lpstr>
      <vt:lpstr>Resources and Funding</vt:lpstr>
      <vt:lpstr>PowerPoint Presentation</vt:lpstr>
      <vt:lpstr>Resources and Funding</vt:lpstr>
      <vt:lpstr>PowerPoint Presentation</vt:lpstr>
      <vt:lpstr>PowerPoint Presentation</vt:lpstr>
      <vt:lpstr>PowerPoint Presentation</vt:lpstr>
    </vt:vector>
  </TitlesOfParts>
  <Company>HappyNature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Junaid Khan</dc:creator>
  <cp:lastModifiedBy>Anthony Colangelo</cp:lastModifiedBy>
  <cp:revision>48</cp:revision>
  <dcterms:created xsi:type="dcterms:W3CDTF">2022-03-29T19:56:04Z</dcterms:created>
  <dcterms:modified xsi:type="dcterms:W3CDTF">2025-03-11T22:19:17Z</dcterms:modified>
</cp:coreProperties>
</file>