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sldIdLst>
    <p:sldId id="259" r:id="rId2"/>
    <p:sldId id="260" r:id="rId3"/>
    <p:sldId id="264" r:id="rId4"/>
    <p:sldId id="262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67C9-A675-4199-AF1F-9D6A2143AC2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4E679-3FE7-4528-93C5-4B0CF196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76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815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29333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498371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7767409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83874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Shape 5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10649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60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ea typeface="Raleway ExtraBold"/>
                <a:cs typeface="Avenir Black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449CF3AD-F188-41D5-9733-90815D7A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9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hyperlink" Target="http://www.mitecheck.com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itecheck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pollinator.org/miteathon" TargetMode="External"/><Relationship Id="rId4" Type="http://schemas.openxmlformats.org/officeDocument/2006/relationships/hyperlink" Target="mailto:miteathon@pollinato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latin typeface="Avenir Black"/>
                <a:cs typeface="Avenir Black"/>
              </a:rPr>
              <a:t>Mite-A-Thon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chemeClr val="bg1"/>
                </a:solidFill>
                <a:latin typeface="Avenir Black"/>
                <a:cs typeface="Avenir Black"/>
              </a:rPr>
              <a:t>Date</a:t>
            </a:r>
            <a:r>
              <a:rPr lang="en-US" sz="2800" b="1" dirty="0" smtClean="0">
                <a:solidFill>
                  <a:schemeClr val="bg1"/>
                </a:solidFill>
                <a:latin typeface="Avenir Black"/>
                <a:cs typeface="Avenir Black"/>
              </a:rPr>
              <a:t>: </a:t>
            </a:r>
            <a:r>
              <a:rPr lang="en-US" sz="2800" b="1" dirty="0" smtClean="0">
                <a:solidFill>
                  <a:schemeClr val="bg1"/>
                </a:solidFill>
                <a:latin typeface="Avenir Black"/>
                <a:cs typeface="Avenir Black"/>
              </a:rPr>
              <a:t>May 2-17 and August 15-30, 2020</a:t>
            </a:r>
            <a:endParaRPr lang="en-US" sz="2800" b="1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  <a:latin typeface="Avenir Black"/>
                <a:cs typeface="Avenir Black"/>
              </a:rPr>
              <a:t>Location</a:t>
            </a:r>
            <a:r>
              <a:rPr lang="en-US" sz="2800" b="1" dirty="0" smtClean="0">
                <a:solidFill>
                  <a:schemeClr val="bg1"/>
                </a:solidFill>
                <a:latin typeface="Avenir Black"/>
                <a:cs typeface="Avenir Black"/>
              </a:rPr>
              <a:t>: North America</a:t>
            </a:r>
            <a:endParaRPr lang="en-US" sz="2800" b="1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pic>
        <p:nvPicPr>
          <p:cNvPr id="4" name="Picture 3" descr="Animals-Bumblebee-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02" y="266967"/>
            <a:ext cx="1156588" cy="1156588"/>
          </a:xfrm>
          <a:prstGeom prst="rect">
            <a:avLst/>
          </a:prstGeom>
        </p:spPr>
      </p:pic>
      <p:pic>
        <p:nvPicPr>
          <p:cNvPr id="1026" name="Picture 2" descr="http://pollinator.org/assets/generalImages/vmiteonbee_170522_002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38" y="932324"/>
            <a:ext cx="3503626" cy="270279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11" y="936126"/>
            <a:ext cx="3505191" cy="269899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26" y="5593883"/>
            <a:ext cx="2196232" cy="67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883" y="954879"/>
            <a:ext cx="9154800" cy="1143200"/>
          </a:xfrm>
        </p:spPr>
        <p:txBody>
          <a:bodyPr/>
          <a:lstStyle/>
          <a:p>
            <a:r>
              <a:rPr lang="en-US" sz="4800" b="1" dirty="0" smtClean="0">
                <a:latin typeface="Avenir Black"/>
                <a:cs typeface="Avenir Black"/>
              </a:rPr>
              <a:t>Mite-A-Thon: </a:t>
            </a:r>
            <a:r>
              <a:rPr lang="en-US" sz="4800" b="1" dirty="0" smtClean="0">
                <a:solidFill>
                  <a:srgbClr val="FFA70C"/>
                </a:solidFill>
                <a:latin typeface="Avenir Black"/>
                <a:cs typeface="Avenir Black"/>
              </a:rPr>
              <a:t>What is it?</a:t>
            </a:r>
            <a:endParaRPr lang="en-US" sz="4800" dirty="0"/>
          </a:p>
        </p:txBody>
      </p:sp>
      <p:sp>
        <p:nvSpPr>
          <p:cNvPr id="4" name="Shape 81"/>
          <p:cNvSpPr txBox="1">
            <a:spLocks noGrp="1"/>
          </p:cNvSpPr>
          <p:nvPr>
            <p:ph type="body" idx="1"/>
          </p:nvPr>
        </p:nvSpPr>
        <p:spPr>
          <a:xfrm>
            <a:off x="1227883" y="1760633"/>
            <a:ext cx="9154800" cy="3302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Objectives</a:t>
            </a:r>
          </a:p>
          <a:p>
            <a:pPr marL="0" lvl="0" indent="0">
              <a:lnSpc>
                <a:spcPct val="90000"/>
              </a:lnSpc>
            </a:pPr>
            <a:endParaRPr lang="en-US" sz="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Black"/>
              <a:cs typeface="Avenir Black"/>
            </a:endParaRPr>
          </a:p>
          <a:p>
            <a:pPr marL="952485" lvl="1" indent="-342900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arenR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To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raise awareness about honey bee colony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Varroa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infestations in North America through effective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monitoring methods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. </a:t>
            </a:r>
          </a:p>
          <a:p>
            <a:pPr marL="952485" lvl="1" indent="-342900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arenR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To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make available management strategies for discussion within bee organizations utilizing Mite‐A‐Thon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partner developed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information and outreach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materials.</a:t>
            </a:r>
          </a:p>
          <a:p>
            <a:pPr marL="0" lvl="0" indent="0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Participants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Mite-A-Thon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is a tri-national effort to collect mite infestation data and to visualize </a:t>
            </a:r>
            <a:r>
              <a:rPr lang="en-US" sz="13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Varroa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infestations in honey bee colonies across North America within a one week window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. All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beekeepers can participate, creating a rich distribution of sampling sites in Canada, the United States, and Mexico.</a:t>
            </a:r>
          </a:p>
          <a:p>
            <a:pPr marL="0" lvl="0" indent="0">
              <a:lnSpc>
                <a:spcPct val="9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Data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3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Varroa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 monitoring data will be uploaded to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  <a:hlinkClick r:id="rId3"/>
              </a:rPr>
              <a:t>www.mitecheck.com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6" y="5106092"/>
            <a:ext cx="1403270" cy="48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:\NAPPC and all Pollinator Projects\Posters 2017 Monarch Highway\Sponsorship\logos\American Honey Producers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96" y="5062627"/>
            <a:ext cx="1850009" cy="41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easternmobeekeepers.com/wp-content/uploads/Bee-Informed-Logo_300-300x27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01" y="5006685"/>
            <a:ext cx="656890" cy="59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0" y="4949010"/>
            <a:ext cx="1047610" cy="530352"/>
          </a:xfrm>
          <a:prstGeom prst="rect">
            <a:avLst/>
          </a:prstGeom>
        </p:spPr>
      </p:pic>
      <p:pic>
        <p:nvPicPr>
          <p:cNvPr id="11" name="Picture 10" descr="Image result for canadian honey council log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51" y="5015553"/>
            <a:ext cx="1065313" cy="52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honey bee health coalition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10" y="5519936"/>
            <a:ext cx="696787" cy="78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michigan state universit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12" y="5078739"/>
            <a:ext cx="1717771" cy="40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university of marylan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98" y="5777476"/>
            <a:ext cx="1913702" cy="31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the bee squad log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51" y="5610770"/>
            <a:ext cx="612092" cy="60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N:\NAPPC and all Pollinator Projects\Posters 2015 Carnivorous Plants\Sponsors\Logos\USDA - NCRS\USDA%20symbol%202color%20Hi%20Res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40" y="5616485"/>
            <a:ext cx="771537" cy="53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http://pollinator.org/assets/generalImages/nappc_logo_nob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18" y="325025"/>
            <a:ext cx="1163782" cy="11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50" y="4961684"/>
            <a:ext cx="838201" cy="72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49" y="5521286"/>
            <a:ext cx="694717" cy="696930"/>
          </a:xfrm>
          <a:prstGeom prst="rect">
            <a:avLst/>
          </a:prstGeom>
        </p:spPr>
      </p:pic>
      <p:pic>
        <p:nvPicPr>
          <p:cNvPr id="22" name="Picture 21" descr="Dadant &amp; Sons, Inc.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6" y="5809201"/>
            <a:ext cx="882650" cy="30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1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81772" y="788204"/>
            <a:ext cx="9154800" cy="114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Mite-A-Thon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2019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/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</a:br>
            <a:r>
              <a:rPr lang="en-US" sz="3600" b="1" dirty="0" smtClean="0">
                <a:solidFill>
                  <a:schemeClr val="bg1"/>
                </a:solidFill>
                <a:latin typeface="Avenir Black"/>
                <a:cs typeface="Avenir Black"/>
              </a:rPr>
              <a:t>Recap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hape 243"/>
          <p:cNvSpPr txBox="1">
            <a:spLocks/>
          </p:cNvSpPr>
          <p:nvPr/>
        </p:nvSpPr>
        <p:spPr>
          <a:xfrm>
            <a:off x="889036" y="3782571"/>
            <a:ext cx="4187535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Clr>
                <a:schemeClr val="bg1"/>
              </a:buClr>
              <a:buFont typeface="Raleway Light"/>
              <a:buNone/>
            </a:pPr>
            <a:r>
              <a:rPr lang="en-US" sz="1400" b="1" dirty="0" smtClean="0">
                <a:latin typeface="Avenir Book"/>
                <a:cs typeface="Avenir Book"/>
              </a:rPr>
              <a:t>Mapping:</a:t>
            </a: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Large portions of the country with no reported data.</a:t>
            </a: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Almost no participation in the top 3 honey producing states: North Dakota, South Dakota, and Montana.</a:t>
            </a:r>
          </a:p>
          <a:p>
            <a:pPr marL="0" indent="0">
              <a:buClr>
                <a:schemeClr val="bg1"/>
              </a:buClr>
              <a:buFont typeface="Raleway Light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venir Book"/>
                <a:cs typeface="Avenir Book"/>
              </a:rPr>
              <a:t>Need more participation this year, especially from gap areas!</a:t>
            </a:r>
          </a:p>
          <a:p>
            <a:pPr marL="171450" indent="-171450">
              <a:buClr>
                <a:schemeClr val="bg1"/>
              </a:buClr>
            </a:pPr>
            <a:endParaRPr lang="en-US" sz="1200" dirty="0">
              <a:latin typeface="Avenir Black"/>
              <a:cs typeface="Avenir Black"/>
            </a:endParaRPr>
          </a:p>
        </p:txBody>
      </p:sp>
      <p:pic>
        <p:nvPicPr>
          <p:cNvPr id="15" name="Picture 14" descr="ins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327">
            <a:off x="10751443" y="257746"/>
            <a:ext cx="1033291" cy="1033291"/>
          </a:xfrm>
          <a:prstGeom prst="rect">
            <a:avLst/>
          </a:prstGeom>
        </p:spPr>
      </p:pic>
      <p:sp>
        <p:nvSpPr>
          <p:cNvPr id="7" name="Shape 243"/>
          <p:cNvSpPr txBox="1">
            <a:spLocks/>
          </p:cNvSpPr>
          <p:nvPr/>
        </p:nvSpPr>
        <p:spPr>
          <a:xfrm>
            <a:off x="889036" y="1981570"/>
            <a:ext cx="4187535" cy="194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Clr>
                <a:schemeClr val="bg1"/>
              </a:buClr>
              <a:buFont typeface="Raleway Light"/>
              <a:buNone/>
            </a:pPr>
            <a:r>
              <a:rPr lang="en-US" sz="1400" b="1" dirty="0" smtClean="0">
                <a:latin typeface="Avenir Book"/>
                <a:cs typeface="Avenir Book"/>
              </a:rPr>
              <a:t>Overview:</a:t>
            </a: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545 participants</a:t>
            </a:r>
            <a:endParaRPr lang="en-US" sz="1400" dirty="0" smtClean="0">
              <a:latin typeface="Avenir Book"/>
              <a:cs typeface="Avenir Book"/>
            </a:endParaRP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1,842 colonies </a:t>
            </a:r>
            <a:r>
              <a:rPr lang="en-US" sz="1400" dirty="0" smtClean="0">
                <a:latin typeface="Avenir Book"/>
                <a:cs typeface="Avenir Book"/>
              </a:rPr>
              <a:t>tested.</a:t>
            </a:r>
            <a:endParaRPr lang="en-US" sz="1400" dirty="0">
              <a:latin typeface="Avenir Book"/>
              <a:cs typeface="Avenir Book"/>
            </a:endParaRPr>
          </a:p>
          <a:p>
            <a:pPr marL="171450" indent="-171450">
              <a:buClr>
                <a:schemeClr val="bg1"/>
              </a:buClr>
            </a:pPr>
            <a:r>
              <a:rPr lang="en-US" sz="1400" dirty="0" smtClean="0">
                <a:latin typeface="Avenir Book"/>
                <a:cs typeface="Avenir Book"/>
              </a:rPr>
              <a:t>14 </a:t>
            </a:r>
            <a:r>
              <a:rPr lang="en-US" sz="1400" dirty="0" smtClean="0">
                <a:latin typeface="Avenir Book"/>
                <a:cs typeface="Avenir Book"/>
              </a:rPr>
              <a:t>management methods </a:t>
            </a:r>
            <a:r>
              <a:rPr lang="en-US" sz="1400" dirty="0" smtClean="0">
                <a:latin typeface="Avenir Book"/>
                <a:cs typeface="Avenir Book"/>
              </a:rPr>
              <a:t>reported.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5" y="413322"/>
            <a:ext cx="5114077" cy="27587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5" y="3259182"/>
            <a:ext cx="5114077" cy="313123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31" y="643846"/>
            <a:ext cx="9154800" cy="1143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How to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/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  <a:cs typeface="Avenir Black"/>
              </a:rPr>
              <a:t>Participate</a:t>
            </a:r>
            <a:endParaRPr lang="en-US" sz="36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278" y="2202900"/>
            <a:ext cx="434540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chemeClr val="bg1"/>
                </a:solidFill>
                <a:latin typeface="Avenir Black"/>
                <a:cs typeface="Avenir Black"/>
              </a:rPr>
              <a:t>P2 Responded By Delivering: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Monitor the level of mites per 100 bees.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Use an alcohol </a:t>
            </a:r>
            <a:r>
              <a:rPr lang="en-US" sz="1300">
                <a:solidFill>
                  <a:srgbClr val="666666"/>
                </a:solidFill>
                <a:latin typeface="Avenir Black"/>
                <a:cs typeface="Avenir Black"/>
              </a:rPr>
              <a:t>wash </a:t>
            </a:r>
            <a:r>
              <a:rPr lang="en-US" sz="1300" smtClean="0">
                <a:solidFill>
                  <a:srgbClr val="666666"/>
                </a:solidFill>
                <a:latin typeface="Avenir Black"/>
                <a:cs typeface="Avenir Black"/>
              </a:rPr>
              <a:t>or </a:t>
            </a:r>
            <a:r>
              <a:rPr lang="en-US" sz="1300" dirty="0">
                <a:solidFill>
                  <a:srgbClr val="666666"/>
                </a:solidFill>
                <a:latin typeface="Avenir Black"/>
                <a:cs typeface="Avenir Black"/>
              </a:rPr>
              <a:t>powdered sugar roll .</a:t>
            </a:r>
            <a:endParaRPr lang="en-US" sz="1300" dirty="0" smtClean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Collect data on location, total number of hives, number of hives tested, local habitat, and the number of mites counted from each hive.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Enter data on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  <a:hlinkClick r:id="rId2"/>
              </a:rPr>
              <a:t>www.mitecheck.com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941635" y="2513041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947762" y="2849287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9644" y="3242550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1635" y="3940961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110" y="2057726"/>
            <a:ext cx="52501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rgbClr val="E4940C"/>
                </a:solidFill>
                <a:latin typeface="Avenir Black"/>
                <a:cs typeface="Avenir Black"/>
              </a:rPr>
              <a:t>Data Collection </a:t>
            </a:r>
            <a:r>
              <a:rPr lang="en-US" sz="1800" b="1" dirty="0" smtClean="0">
                <a:solidFill>
                  <a:srgbClr val="E4940C"/>
                </a:solidFill>
                <a:latin typeface="Avenir Black"/>
                <a:cs typeface="Avenir Black"/>
              </a:rPr>
              <a:t>(May 2-17 and August 15-30):</a:t>
            </a:r>
            <a:endParaRPr lang="en-US" sz="18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33" y="639708"/>
            <a:ext cx="5520518" cy="55205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0141" y="5767041"/>
            <a:ext cx="458917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rgbClr val="E4940C"/>
                </a:solidFill>
                <a:latin typeface="Avenir Black"/>
                <a:cs typeface="Avenir Black"/>
              </a:rPr>
              <a:t>Questions: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  <a:hlinkClick r:id="rId4"/>
              </a:rPr>
              <a:t>miteathon@pollinator.org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 </a:t>
            </a:r>
            <a:r>
              <a:rPr lang="en-US" sz="1300" dirty="0">
                <a:solidFill>
                  <a:srgbClr val="666666"/>
                </a:solidFill>
                <a:latin typeface="Avenir Black"/>
                <a:cs typeface="Avenir Black"/>
              </a:rPr>
              <a:t>or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415-362-1137</a:t>
            </a: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8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1110" y="4335823"/>
            <a:ext cx="21082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800" b="1" dirty="0" smtClean="0">
                <a:solidFill>
                  <a:srgbClr val="E4940C"/>
                </a:solidFill>
                <a:latin typeface="Avenir Black"/>
                <a:cs typeface="Avenir Black"/>
              </a:rPr>
              <a:t>Spread the Word:</a:t>
            </a:r>
            <a:endParaRPr lang="en-US" sz="1800" b="1" dirty="0">
              <a:solidFill>
                <a:srgbClr val="FFA70C"/>
              </a:solidFill>
              <a:latin typeface="Avenir Black"/>
              <a:cs typeface="Avenir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8805" y="4713895"/>
            <a:ext cx="423785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Encourage beekeepers to participate and help them prepare testing kits.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Get resources </a:t>
            </a:r>
            <a:r>
              <a:rPr lang="en-US" sz="1300" dirty="0">
                <a:solidFill>
                  <a:srgbClr val="666666"/>
                </a:solidFill>
                <a:latin typeface="Avenir Black"/>
                <a:cs typeface="Avenir Black"/>
              </a:rPr>
              <a:t>at 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  <a:hlinkClick r:id="rId5"/>
              </a:rPr>
              <a:t>www.pollinator.org/miteathon</a:t>
            </a:r>
            <a:r>
              <a:rPr lang="en-US" sz="1300" dirty="0" smtClean="0">
                <a:solidFill>
                  <a:srgbClr val="666666"/>
                </a:solidFill>
                <a:latin typeface="Avenir Black"/>
                <a:cs typeface="Avenir Black"/>
              </a:rPr>
              <a:t> </a:t>
            </a:r>
            <a:endParaRPr lang="en-US" sz="1300" dirty="0">
              <a:solidFill>
                <a:srgbClr val="666666"/>
              </a:solidFill>
              <a:latin typeface="Avenir Black"/>
              <a:cs typeface="Avenir Black"/>
            </a:endParaRP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endParaRPr lang="en-US" sz="1300" dirty="0" smtClean="0">
              <a:solidFill>
                <a:srgbClr val="666666"/>
              </a:solidFill>
              <a:latin typeface="Avenir Black"/>
              <a:cs typeface="Avenir Black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68866" y="4792932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9644" y="5308866"/>
            <a:ext cx="136770" cy="117231"/>
          </a:xfrm>
          <a:prstGeom prst="ellipse">
            <a:avLst/>
          </a:prstGeom>
          <a:solidFill>
            <a:srgbClr val="E4940C"/>
          </a:solidFill>
          <a:ln>
            <a:solidFill>
              <a:srgbClr val="E494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A70C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29" y="5826583"/>
            <a:ext cx="1146472" cy="357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4691" y="6183900"/>
            <a:ext cx="29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2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2 Template" id="{75CC9983-EAF1-4256-A2C0-694269EF80F4}" vid="{9AB2F375-49ED-4A97-B6DB-258A56A67A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274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P2 Template</vt:lpstr>
      <vt:lpstr>Mite-A-Thon</vt:lpstr>
      <vt:lpstr>Mite-A-Thon: What is it?</vt:lpstr>
      <vt:lpstr>PowerPoint Presentation</vt:lpstr>
      <vt:lpstr>How to Participate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Lisle</dc:creator>
  <cp:lastModifiedBy>Intern</cp:lastModifiedBy>
  <cp:revision>38</cp:revision>
  <dcterms:created xsi:type="dcterms:W3CDTF">2018-09-05T20:21:12Z</dcterms:created>
  <dcterms:modified xsi:type="dcterms:W3CDTF">2020-03-11T20:23:59Z</dcterms:modified>
</cp:coreProperties>
</file>