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6"/>
  </p:notesMasterIdLst>
  <p:sldIdLst>
    <p:sldId id="259" r:id="rId2"/>
    <p:sldId id="260" r:id="rId3"/>
    <p:sldId id="264" r:id="rId4"/>
    <p:sldId id="262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F67C9-A675-4199-AF1F-9D6A2143AC2F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4E679-3FE7-4528-93C5-4B0CF196B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24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B6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914400" y="4382951"/>
            <a:ext cx="10363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77644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FFB600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914400" y="3635123"/>
            <a:ext cx="10363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914400" y="5107537"/>
            <a:ext cx="10363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1815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229333" y="1189033"/>
            <a:ext cx="91548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229333" y="2574000"/>
            <a:ext cx="3109600" cy="389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498371" y="2574000"/>
            <a:ext cx="3109600" cy="389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7767409" y="2574000"/>
            <a:ext cx="3109600" cy="389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449CF3AD-F188-41D5-9733-90815D7A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2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449CF3AD-F188-41D5-9733-90815D7A99EE}" type="slidenum">
              <a:rPr lang="en-US" smtClean="0"/>
              <a:t>‹#›</a:t>
            </a:fld>
            <a:endParaRPr lang="en-US"/>
          </a:p>
        </p:txBody>
      </p:sp>
      <p:sp>
        <p:nvSpPr>
          <p:cNvPr id="49" name="Shape 49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83874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ed">
  <p:cSld name="Blank colored">
    <p:bg>
      <p:bgPr>
        <a:solidFill>
          <a:srgbClr val="FFB600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49CF3AD-F188-41D5-9733-90815D7A99EE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Shape 52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106496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FFB600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 flipH="1"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2342933" y="2882400"/>
            <a:ext cx="75064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558786" algn="ctr" rtl="0"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sz="4000" i="1">
                <a:solidFill>
                  <a:srgbClr val="434343"/>
                </a:solidFill>
              </a:defRPr>
            </a:lvl1pPr>
            <a:lvl2pPr marL="1219170" lvl="1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sz="4000" i="1">
                <a:solidFill>
                  <a:srgbClr val="434343"/>
                </a:solidFill>
              </a:defRPr>
            </a:lvl2pPr>
            <a:lvl3pPr marL="1828754" lvl="2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sz="4000" i="1">
                <a:solidFill>
                  <a:srgbClr val="434343"/>
                </a:solidFill>
              </a:defRPr>
            </a:lvl3pPr>
            <a:lvl4pPr marL="2438339" lvl="3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sz="4000" i="1">
                <a:solidFill>
                  <a:srgbClr val="434343"/>
                </a:solidFill>
              </a:defRPr>
            </a:lvl4pPr>
            <a:lvl5pPr marL="3047924" lvl="4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sz="4000" i="1">
                <a:solidFill>
                  <a:srgbClr val="434343"/>
                </a:solidFill>
              </a:defRPr>
            </a:lvl5pPr>
            <a:lvl6pPr marL="3657509" lvl="5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sz="4000" i="1">
                <a:solidFill>
                  <a:srgbClr val="434343"/>
                </a:solidFill>
              </a:defRPr>
            </a:lvl6pPr>
            <a:lvl7pPr marL="4267093" lvl="6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sz="4000" i="1">
                <a:solidFill>
                  <a:srgbClr val="434343"/>
                </a:solidFill>
              </a:defRPr>
            </a:lvl7pPr>
            <a:lvl8pPr marL="4876678" lvl="7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sz="4000" i="1">
                <a:solidFill>
                  <a:srgbClr val="434343"/>
                </a:solidFill>
              </a:defRPr>
            </a:lvl8pPr>
            <a:lvl9pPr marL="5486263" lvl="8" indent="-558786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sz="4000" i="1">
                <a:solidFill>
                  <a:srgbClr val="434343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Shape 19"/>
          <p:cNvSpPr txBox="1"/>
          <p:nvPr/>
        </p:nvSpPr>
        <p:spPr>
          <a:xfrm>
            <a:off x="274067" y="100100"/>
            <a:ext cx="10660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sz="16000" b="1" dirty="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449CF3AD-F188-41D5-9733-90815D7A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9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1229333" y="1189033"/>
            <a:ext cx="91548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229333" y="2514601"/>
            <a:ext cx="9154800" cy="315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Clr>
                <a:srgbClr val="FFB600"/>
              </a:buClr>
              <a:buSzPts val="1800"/>
              <a:buChar char="●"/>
              <a:defRPr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○"/>
              <a:defRPr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B600"/>
                </a:solidFill>
              </a:defRPr>
            </a:lvl1pPr>
            <a:lvl2pPr lvl="1">
              <a:buNone/>
              <a:defRPr>
                <a:solidFill>
                  <a:srgbClr val="FFB600"/>
                </a:solidFill>
              </a:defRPr>
            </a:lvl2pPr>
            <a:lvl3pPr lvl="2">
              <a:buNone/>
              <a:defRPr>
                <a:solidFill>
                  <a:srgbClr val="FFB600"/>
                </a:solidFill>
              </a:defRPr>
            </a:lvl3pPr>
            <a:lvl4pPr lvl="3">
              <a:buNone/>
              <a:defRPr>
                <a:solidFill>
                  <a:srgbClr val="FFB600"/>
                </a:solidFill>
              </a:defRPr>
            </a:lvl4pPr>
            <a:lvl5pPr lvl="4">
              <a:buNone/>
              <a:defRPr>
                <a:solidFill>
                  <a:srgbClr val="FFB600"/>
                </a:solidFill>
              </a:defRPr>
            </a:lvl5pPr>
            <a:lvl6pPr lvl="5">
              <a:buNone/>
              <a:defRPr>
                <a:solidFill>
                  <a:srgbClr val="FFB600"/>
                </a:solidFill>
              </a:defRPr>
            </a:lvl6pPr>
            <a:lvl7pPr lvl="6">
              <a:buNone/>
              <a:defRPr>
                <a:solidFill>
                  <a:srgbClr val="FFB600"/>
                </a:solidFill>
              </a:defRPr>
            </a:lvl7pPr>
            <a:lvl8pPr lvl="7">
              <a:buNone/>
              <a:defRPr>
                <a:solidFill>
                  <a:srgbClr val="FFB600"/>
                </a:solidFill>
              </a:defRPr>
            </a:lvl8pPr>
            <a:lvl9pPr lvl="8">
              <a:buNone/>
              <a:defRPr>
                <a:solidFill>
                  <a:srgbClr val="FFB600"/>
                </a:solidFill>
              </a:defRPr>
            </a:lvl9pPr>
          </a:lstStyle>
          <a:p>
            <a:fld id="{449CF3AD-F188-41D5-9733-90815D7A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45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229333" y="1189033"/>
            <a:ext cx="9154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229333" y="2514601"/>
            <a:ext cx="9154800" cy="3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733">
                <a:solidFill>
                  <a:schemeClr val="tx1">
                    <a:lumMod val="65000"/>
                    <a:lumOff val="35000"/>
                  </a:schemeClr>
                </a:solidFill>
                <a:latin typeface="Avenir Black"/>
                <a:ea typeface="Raleway ExtraBold"/>
                <a:cs typeface="Avenir Black"/>
                <a:sym typeface="Raleway ExtraBold"/>
              </a:defRPr>
            </a:lvl1pPr>
            <a:lvl2pPr lvl="1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fld id="{449CF3AD-F188-41D5-9733-90815D7A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091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hyperlink" Target="http://www.mitecheck.com/" TargetMode="External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image" Target="../media/image18.png"/><Relationship Id="rId2" Type="http://schemas.openxmlformats.org/officeDocument/2006/relationships/image" Target="../media/image5.pn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4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mitecheck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www.pollinator.org/miteathon" TargetMode="External"/><Relationship Id="rId4" Type="http://schemas.openxmlformats.org/officeDocument/2006/relationships/hyperlink" Target="mailto:miteathon@pollinator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b="1" dirty="0" smtClean="0">
                <a:latin typeface="Avenir Black"/>
                <a:cs typeface="Avenir Black"/>
              </a:rPr>
              <a:t>Mite-A-Thon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b="1" u="sng" dirty="0" smtClean="0">
                <a:solidFill>
                  <a:schemeClr val="bg1"/>
                </a:solidFill>
                <a:latin typeface="Avenir Black"/>
                <a:cs typeface="Avenir Black"/>
              </a:rPr>
              <a:t>Date</a:t>
            </a:r>
            <a:r>
              <a:rPr lang="en-US" sz="2800" b="1" dirty="0" smtClean="0">
                <a:solidFill>
                  <a:schemeClr val="bg1"/>
                </a:solidFill>
                <a:latin typeface="Avenir Black"/>
                <a:cs typeface="Avenir Black"/>
              </a:rPr>
              <a:t>: September 7 to September 21, 2019</a:t>
            </a:r>
          </a:p>
          <a:p>
            <a:r>
              <a:rPr lang="en-US" sz="2800" b="1" u="sng" dirty="0" smtClean="0">
                <a:solidFill>
                  <a:schemeClr val="bg1"/>
                </a:solidFill>
                <a:latin typeface="Avenir Black"/>
                <a:cs typeface="Avenir Black"/>
              </a:rPr>
              <a:t>Location</a:t>
            </a:r>
            <a:r>
              <a:rPr lang="en-US" sz="2800" b="1" dirty="0" smtClean="0">
                <a:solidFill>
                  <a:schemeClr val="bg1"/>
                </a:solidFill>
                <a:latin typeface="Avenir Black"/>
                <a:cs typeface="Avenir Black"/>
              </a:rPr>
              <a:t>: North America</a:t>
            </a:r>
            <a:endParaRPr lang="en-US" sz="2800" b="1" dirty="0">
              <a:solidFill>
                <a:schemeClr val="bg1"/>
              </a:solidFill>
              <a:latin typeface="Avenir Black"/>
              <a:cs typeface="Avenir Black"/>
            </a:endParaRPr>
          </a:p>
        </p:txBody>
      </p:sp>
      <p:pic>
        <p:nvPicPr>
          <p:cNvPr id="4" name="Picture 3" descr="Animals-Bumblebee-ic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202" y="266967"/>
            <a:ext cx="1156588" cy="1156588"/>
          </a:xfrm>
          <a:prstGeom prst="rect">
            <a:avLst/>
          </a:prstGeom>
        </p:spPr>
      </p:pic>
      <p:pic>
        <p:nvPicPr>
          <p:cNvPr id="1026" name="Picture 2" descr="http://pollinator.org/assets/generalImages/vmiteonbee_170522_0028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238" y="932324"/>
            <a:ext cx="3503626" cy="2702799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311" y="936126"/>
            <a:ext cx="3505191" cy="2698997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829" y="5826583"/>
            <a:ext cx="1146472" cy="3573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554691" y="6183900"/>
            <a:ext cx="299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3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826" y="5593883"/>
            <a:ext cx="2196232" cy="67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883" y="954879"/>
            <a:ext cx="9154800" cy="1143200"/>
          </a:xfrm>
        </p:spPr>
        <p:txBody>
          <a:bodyPr/>
          <a:lstStyle/>
          <a:p>
            <a:r>
              <a:rPr lang="en-US" sz="4800" b="1" dirty="0" smtClean="0">
                <a:latin typeface="Avenir Black"/>
                <a:cs typeface="Avenir Black"/>
              </a:rPr>
              <a:t>Mite-A-Thon: </a:t>
            </a:r>
            <a:r>
              <a:rPr lang="en-US" sz="4800" b="1" dirty="0" smtClean="0">
                <a:solidFill>
                  <a:srgbClr val="FFA70C"/>
                </a:solidFill>
                <a:latin typeface="Avenir Black"/>
                <a:cs typeface="Avenir Black"/>
              </a:rPr>
              <a:t>What is it?</a:t>
            </a:r>
            <a:endParaRPr lang="en-US" sz="4800" dirty="0"/>
          </a:p>
        </p:txBody>
      </p:sp>
      <p:sp>
        <p:nvSpPr>
          <p:cNvPr id="4" name="Shape 81"/>
          <p:cNvSpPr txBox="1">
            <a:spLocks noGrp="1"/>
          </p:cNvSpPr>
          <p:nvPr>
            <p:ph type="body" idx="1"/>
          </p:nvPr>
        </p:nvSpPr>
        <p:spPr>
          <a:xfrm>
            <a:off x="1227883" y="1760633"/>
            <a:ext cx="9154800" cy="33028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90000"/>
              </a:lnSpc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lack"/>
                <a:cs typeface="Avenir Black"/>
              </a:rPr>
              <a:t>Objectives</a:t>
            </a:r>
          </a:p>
          <a:p>
            <a:pPr marL="0" lvl="0" indent="0">
              <a:lnSpc>
                <a:spcPct val="90000"/>
              </a:lnSpc>
            </a:pPr>
            <a:endParaRPr lang="en-US" sz="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venir Black"/>
              <a:cs typeface="Avenir Black"/>
            </a:endParaRPr>
          </a:p>
          <a:p>
            <a:pPr marL="952485" lvl="1" indent="-342900"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arenR"/>
            </a:pP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To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raise awareness about honey bee colony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Varroa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 infestations in North America through effective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monitoring methods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. </a:t>
            </a:r>
          </a:p>
          <a:p>
            <a:pPr marL="952485" lvl="1" indent="-342900"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arenR"/>
            </a:pP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To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make available management strategies for discussion within bee organizations utilizing Mite‐A‐Thon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partner developed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information and outreach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materials.</a:t>
            </a:r>
          </a:p>
          <a:p>
            <a:pPr marL="0" lvl="0" indent="0">
              <a:lnSpc>
                <a:spcPct val="90000"/>
              </a:lnSpc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lack"/>
                <a:cs typeface="Avenir Black"/>
              </a:rPr>
              <a:t>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lack"/>
                <a:cs typeface="Avenir Black"/>
              </a:rPr>
              <a:t>Participants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Mite-A-Thon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is a tri-national effort to collect mite infestation data and to visualize </a:t>
            </a:r>
            <a:r>
              <a:rPr lang="en-US" sz="13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Varroa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 infestations in honey bee colonies across North America within a one week window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. All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beekeepers can participate, creating a rich distribution of sampling sites in Canada, the United States, and Mexico.</a:t>
            </a:r>
          </a:p>
          <a:p>
            <a:pPr marL="0" lvl="0" indent="0">
              <a:lnSpc>
                <a:spcPct val="90000"/>
              </a:lnSpc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lack"/>
                <a:cs typeface="Avenir Black"/>
              </a:rPr>
              <a:t>Data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n-US" sz="13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lack"/>
                <a:cs typeface="Avenir Black"/>
              </a:rPr>
              <a:t>Varroa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lack"/>
                <a:cs typeface="Avenir Black"/>
              </a:rPr>
              <a:t> monitoring data will be uploaded to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lack"/>
                <a:cs typeface="Avenir Black"/>
                <a:hlinkClick r:id="rId3"/>
              </a:rPr>
              <a:t>www.mitecheck.com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lack"/>
                <a:cs typeface="Avenir Black"/>
              </a:rPr>
              <a:t>.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venir Book"/>
              <a:cs typeface="Avenir Boo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36" y="5106092"/>
            <a:ext cx="1403270" cy="487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N:\NAPPC and all Pollinator Projects\Posters 2017 Monarch Highway\Sponsorship\logos\American Honey Producers 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96" y="5062627"/>
            <a:ext cx="1850009" cy="416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www.easternmobeekeepers.com/wp-content/uploads/Bee-Informed-Logo_300-300x27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01" y="5006685"/>
            <a:ext cx="656890" cy="594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20" y="4949010"/>
            <a:ext cx="1047610" cy="530352"/>
          </a:xfrm>
          <a:prstGeom prst="rect">
            <a:avLst/>
          </a:prstGeom>
        </p:spPr>
      </p:pic>
      <p:pic>
        <p:nvPicPr>
          <p:cNvPr id="11" name="Picture 10" descr="Image result for canadian honey council logo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451" y="5015553"/>
            <a:ext cx="1065313" cy="528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Image result for honey bee health coalition logo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710" y="5519936"/>
            <a:ext cx="696787" cy="78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Image result for michigan state university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912" y="5078739"/>
            <a:ext cx="1717771" cy="400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mage result for university of maryland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798" y="5777476"/>
            <a:ext cx="1913702" cy="311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Image result for the bee squad logo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51" y="5610770"/>
            <a:ext cx="612092" cy="607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N:\NAPPC and all Pollinator Projects\Posters 2015 Carnivorous Plants\Sponsors\Logos\USDA - NCRS\USDA%20symbol%202color%20Hi%20Res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640" y="5616485"/>
            <a:ext cx="771537" cy="530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4" descr="http://pollinator.org/assets/generalImages/nappc_logo_nobg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118" y="325025"/>
            <a:ext cx="1163782" cy="116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829" y="5826583"/>
            <a:ext cx="1146472" cy="35731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554691" y="6183900"/>
            <a:ext cx="299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950" y="4961684"/>
            <a:ext cx="838201" cy="7276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149" y="5521286"/>
            <a:ext cx="694717" cy="69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781772" y="788204"/>
            <a:ext cx="9154800" cy="1143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lack"/>
                <a:cs typeface="Avenir Black"/>
              </a:rPr>
              <a:t>Mite-A-Thon 2018</a:t>
            </a:r>
            <a:b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lack"/>
                <a:cs typeface="Avenir Black"/>
              </a:rPr>
            </a:br>
            <a:r>
              <a:rPr lang="en-US" sz="3600" b="1" dirty="0" smtClean="0">
                <a:solidFill>
                  <a:schemeClr val="bg1"/>
                </a:solidFill>
                <a:latin typeface="Avenir Black"/>
                <a:cs typeface="Avenir Black"/>
              </a:rPr>
              <a:t>Recap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2" name="Shape 243"/>
          <p:cNvSpPr txBox="1">
            <a:spLocks/>
          </p:cNvSpPr>
          <p:nvPr/>
        </p:nvSpPr>
        <p:spPr>
          <a:xfrm>
            <a:off x="889036" y="3782571"/>
            <a:ext cx="4187535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>
              <a:buClr>
                <a:schemeClr val="bg1"/>
              </a:buClr>
              <a:buFont typeface="Raleway Light"/>
              <a:buNone/>
            </a:pPr>
            <a:r>
              <a:rPr lang="en-US" sz="1400" b="1" dirty="0" smtClean="0">
                <a:latin typeface="Avenir Book"/>
                <a:cs typeface="Avenir Book"/>
              </a:rPr>
              <a:t>Mapping:</a:t>
            </a:r>
          </a:p>
          <a:p>
            <a:pPr marL="171450" indent="-171450">
              <a:buClr>
                <a:schemeClr val="bg1"/>
              </a:buClr>
            </a:pPr>
            <a:r>
              <a:rPr lang="en-US" sz="1400" dirty="0" smtClean="0">
                <a:latin typeface="Avenir Book"/>
                <a:cs typeface="Avenir Book"/>
              </a:rPr>
              <a:t>Large portions of the country with no reported data.</a:t>
            </a:r>
          </a:p>
          <a:p>
            <a:pPr marL="171450" indent="-171450">
              <a:buClr>
                <a:schemeClr val="bg1"/>
              </a:buClr>
            </a:pPr>
            <a:r>
              <a:rPr lang="en-US" sz="1400" dirty="0" smtClean="0">
                <a:latin typeface="Avenir Book"/>
                <a:cs typeface="Avenir Book"/>
              </a:rPr>
              <a:t>Almost no participation in the top 3 honey producing states: North Dakota, South Dakota, and Montana.</a:t>
            </a:r>
          </a:p>
          <a:p>
            <a:pPr marL="0" indent="0">
              <a:buClr>
                <a:schemeClr val="bg1"/>
              </a:buClr>
              <a:buFont typeface="Raleway Light"/>
              <a:buNone/>
            </a:pPr>
            <a:r>
              <a:rPr lang="en-US" sz="1400" b="1" dirty="0" smtClean="0">
                <a:solidFill>
                  <a:schemeClr val="bg1"/>
                </a:solidFill>
                <a:latin typeface="Avenir Book"/>
                <a:cs typeface="Avenir Book"/>
              </a:rPr>
              <a:t>Need more participation this year, especially from gap areas!</a:t>
            </a:r>
          </a:p>
          <a:p>
            <a:pPr marL="171450" indent="-171450">
              <a:buClr>
                <a:schemeClr val="bg1"/>
              </a:buClr>
            </a:pPr>
            <a:endParaRPr lang="en-US" sz="1200" dirty="0">
              <a:latin typeface="Avenir Black"/>
              <a:cs typeface="Avenir Black"/>
            </a:endParaRPr>
          </a:p>
        </p:txBody>
      </p:sp>
      <p:pic>
        <p:nvPicPr>
          <p:cNvPr id="15" name="Picture 14" descr="insec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327">
            <a:off x="10751443" y="257746"/>
            <a:ext cx="1033291" cy="1033291"/>
          </a:xfrm>
          <a:prstGeom prst="rect">
            <a:avLst/>
          </a:prstGeom>
        </p:spPr>
      </p:pic>
      <p:sp>
        <p:nvSpPr>
          <p:cNvPr id="7" name="Shape 243"/>
          <p:cNvSpPr txBox="1">
            <a:spLocks/>
          </p:cNvSpPr>
          <p:nvPr/>
        </p:nvSpPr>
        <p:spPr>
          <a:xfrm>
            <a:off x="889036" y="1981570"/>
            <a:ext cx="4187535" cy="1944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>
              <a:buClr>
                <a:schemeClr val="bg1"/>
              </a:buClr>
              <a:buFont typeface="Raleway Light"/>
              <a:buNone/>
            </a:pPr>
            <a:r>
              <a:rPr lang="en-US" sz="1400" b="1" dirty="0" smtClean="0">
                <a:latin typeface="Avenir Book"/>
                <a:cs typeface="Avenir Book"/>
              </a:rPr>
              <a:t>Overview:</a:t>
            </a:r>
          </a:p>
          <a:p>
            <a:pPr marL="171450" indent="-171450">
              <a:buClr>
                <a:schemeClr val="bg1"/>
              </a:buClr>
            </a:pPr>
            <a:r>
              <a:rPr lang="en-US" sz="1400" dirty="0" smtClean="0">
                <a:latin typeface="Avenir Book"/>
                <a:cs typeface="Avenir Book"/>
              </a:rPr>
              <a:t>&gt; 650 participants</a:t>
            </a:r>
          </a:p>
          <a:p>
            <a:pPr marL="171450" indent="-171450">
              <a:buClr>
                <a:schemeClr val="bg1"/>
              </a:buClr>
            </a:pPr>
            <a:r>
              <a:rPr lang="en-US" sz="1400" dirty="0" smtClean="0">
                <a:latin typeface="Avenir Book"/>
                <a:cs typeface="Avenir Book"/>
              </a:rPr>
              <a:t>2,323 colonies tested.</a:t>
            </a:r>
            <a:endParaRPr lang="en-US" sz="1400" dirty="0">
              <a:latin typeface="Avenir Book"/>
              <a:cs typeface="Avenir Book"/>
            </a:endParaRPr>
          </a:p>
          <a:p>
            <a:pPr marL="171450" indent="-171450">
              <a:buClr>
                <a:schemeClr val="bg1"/>
              </a:buClr>
            </a:pPr>
            <a:r>
              <a:rPr lang="en-US" sz="1400" dirty="0" smtClean="0">
                <a:latin typeface="Avenir Book"/>
                <a:cs typeface="Avenir Book"/>
              </a:rPr>
              <a:t>14 management </a:t>
            </a:r>
            <a:r>
              <a:rPr lang="en-US" sz="1400" dirty="0">
                <a:latin typeface="Avenir Book"/>
                <a:cs typeface="Avenir Book"/>
              </a:rPr>
              <a:t>methods </a:t>
            </a:r>
            <a:r>
              <a:rPr lang="en-US" sz="1400" dirty="0" smtClean="0">
                <a:latin typeface="Avenir Book"/>
                <a:cs typeface="Avenir Book"/>
              </a:rPr>
              <a:t>reported.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765" y="3232889"/>
            <a:ext cx="5114078" cy="304817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702" y="547613"/>
            <a:ext cx="4374203" cy="262834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829" y="5826583"/>
            <a:ext cx="1146472" cy="3573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554691" y="6183900"/>
            <a:ext cx="299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7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431" y="643846"/>
            <a:ext cx="9154800" cy="11432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lack"/>
                <a:cs typeface="Avenir Black"/>
              </a:rPr>
              <a:t>How to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lack"/>
                <a:cs typeface="Avenir Black"/>
              </a:rPr>
              <a:t/>
            </a:r>
            <a:b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lack"/>
                <a:cs typeface="Avenir Black"/>
              </a:rPr>
            </a:b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lack"/>
                <a:cs typeface="Avenir Black"/>
              </a:rPr>
              <a:t>Participate</a:t>
            </a:r>
            <a:endParaRPr lang="en-US" sz="3600" b="1" dirty="0">
              <a:solidFill>
                <a:srgbClr val="FFA70C"/>
              </a:solidFill>
              <a:latin typeface="Avenir Black"/>
              <a:cs typeface="Avenir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2278" y="2202900"/>
            <a:ext cx="4345405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  <a:buSzPct val="100000"/>
            </a:pPr>
            <a:r>
              <a:rPr lang="en-US" sz="1800" b="1" dirty="0" smtClean="0">
                <a:solidFill>
                  <a:schemeClr val="bg1"/>
                </a:solidFill>
                <a:latin typeface="Avenir Black"/>
                <a:cs typeface="Avenir Black"/>
              </a:rPr>
              <a:t>P2 Responded By Delivering:</a:t>
            </a:r>
          </a:p>
          <a:p>
            <a:pPr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  <a:buSzPct val="100000"/>
            </a:pPr>
            <a:r>
              <a:rPr lang="en-US" sz="1300" dirty="0" smtClean="0">
                <a:solidFill>
                  <a:srgbClr val="666666"/>
                </a:solidFill>
                <a:latin typeface="Avenir Black"/>
                <a:cs typeface="Avenir Black"/>
              </a:rPr>
              <a:t>Monitor the level of mites per 100 bees.</a:t>
            </a:r>
          </a:p>
          <a:p>
            <a:pPr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  <a:buSzPct val="100000"/>
            </a:pPr>
            <a:endParaRPr lang="en-US" sz="1300" dirty="0">
              <a:solidFill>
                <a:srgbClr val="666666"/>
              </a:solidFill>
              <a:latin typeface="Avenir Black"/>
              <a:cs typeface="Avenir Black"/>
            </a:endParaRPr>
          </a:p>
          <a:p>
            <a:pPr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  <a:buSzPct val="100000"/>
            </a:pPr>
            <a:r>
              <a:rPr lang="en-US" sz="1300" dirty="0" smtClean="0">
                <a:solidFill>
                  <a:srgbClr val="666666"/>
                </a:solidFill>
                <a:latin typeface="Avenir Black"/>
                <a:cs typeface="Avenir Black"/>
              </a:rPr>
              <a:t>Use an alcohol </a:t>
            </a:r>
            <a:r>
              <a:rPr lang="en-US" sz="1300">
                <a:solidFill>
                  <a:srgbClr val="666666"/>
                </a:solidFill>
                <a:latin typeface="Avenir Black"/>
                <a:cs typeface="Avenir Black"/>
              </a:rPr>
              <a:t>wash </a:t>
            </a:r>
            <a:r>
              <a:rPr lang="en-US" sz="1300" smtClean="0">
                <a:solidFill>
                  <a:srgbClr val="666666"/>
                </a:solidFill>
                <a:latin typeface="Avenir Black"/>
                <a:cs typeface="Avenir Black"/>
              </a:rPr>
              <a:t>or </a:t>
            </a:r>
            <a:r>
              <a:rPr lang="en-US" sz="1300" dirty="0">
                <a:solidFill>
                  <a:srgbClr val="666666"/>
                </a:solidFill>
                <a:latin typeface="Avenir Black"/>
                <a:cs typeface="Avenir Black"/>
              </a:rPr>
              <a:t>powdered sugar roll .</a:t>
            </a:r>
            <a:endParaRPr lang="en-US" sz="1300" dirty="0" smtClean="0">
              <a:solidFill>
                <a:srgbClr val="666666"/>
              </a:solidFill>
              <a:latin typeface="Avenir Black"/>
              <a:cs typeface="Avenir Black"/>
            </a:endParaRPr>
          </a:p>
          <a:p>
            <a:pPr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  <a:buSzPct val="100000"/>
            </a:pPr>
            <a:endParaRPr lang="en-US" sz="1300" dirty="0">
              <a:solidFill>
                <a:srgbClr val="666666"/>
              </a:solidFill>
              <a:latin typeface="Avenir Black"/>
              <a:cs typeface="Avenir Black"/>
            </a:endParaRPr>
          </a:p>
          <a:p>
            <a:pPr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  <a:buSzPct val="100000"/>
            </a:pPr>
            <a:r>
              <a:rPr lang="en-US" sz="1300" dirty="0" smtClean="0">
                <a:solidFill>
                  <a:srgbClr val="666666"/>
                </a:solidFill>
                <a:latin typeface="Avenir Black"/>
                <a:cs typeface="Avenir Black"/>
              </a:rPr>
              <a:t>Collect data on location, total number of hives, number of hives tested, local habitat, and the number of mites counted from each hive.</a:t>
            </a:r>
          </a:p>
          <a:p>
            <a:pPr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  <a:buSzPct val="100000"/>
            </a:pPr>
            <a:endParaRPr lang="en-US" sz="1300" dirty="0">
              <a:solidFill>
                <a:srgbClr val="666666"/>
              </a:solidFill>
              <a:latin typeface="Avenir Black"/>
              <a:cs typeface="Avenir Black"/>
            </a:endParaRPr>
          </a:p>
          <a:p>
            <a:pPr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  <a:buSzPct val="100000"/>
            </a:pPr>
            <a:r>
              <a:rPr lang="en-US" sz="1300" dirty="0" smtClean="0">
                <a:solidFill>
                  <a:srgbClr val="666666"/>
                </a:solidFill>
                <a:latin typeface="Avenir Black"/>
                <a:cs typeface="Avenir Black"/>
              </a:rPr>
              <a:t>Enter data on </a:t>
            </a:r>
            <a:r>
              <a:rPr lang="en-US" sz="1300" dirty="0" smtClean="0">
                <a:solidFill>
                  <a:srgbClr val="666666"/>
                </a:solidFill>
                <a:latin typeface="Avenir Black"/>
                <a:cs typeface="Avenir Black"/>
                <a:hlinkClick r:id="rId2"/>
              </a:rPr>
              <a:t>www.mitecheck.com</a:t>
            </a:r>
            <a:r>
              <a:rPr lang="en-US" sz="1300" dirty="0" smtClean="0">
                <a:solidFill>
                  <a:srgbClr val="666666"/>
                </a:solidFill>
                <a:latin typeface="Avenir Black"/>
                <a:cs typeface="Avenir Black"/>
              </a:rPr>
              <a:t>.</a:t>
            </a:r>
          </a:p>
        </p:txBody>
      </p:sp>
      <p:sp>
        <p:nvSpPr>
          <p:cNvPr id="9" name="Oval 8"/>
          <p:cNvSpPr/>
          <p:nvPr/>
        </p:nvSpPr>
        <p:spPr>
          <a:xfrm>
            <a:off x="941635" y="2513041"/>
            <a:ext cx="136770" cy="117231"/>
          </a:xfrm>
          <a:prstGeom prst="ellipse">
            <a:avLst/>
          </a:prstGeom>
          <a:solidFill>
            <a:srgbClr val="E4940C"/>
          </a:solidFill>
          <a:ln>
            <a:solidFill>
              <a:srgbClr val="E4940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A70C"/>
                </a:solidFill>
              </a:ln>
            </a:endParaRPr>
          </a:p>
        </p:txBody>
      </p:sp>
      <p:sp>
        <p:nvSpPr>
          <p:cNvPr id="10" name="Oval 9"/>
          <p:cNvSpPr/>
          <p:nvPr/>
        </p:nvSpPr>
        <p:spPr>
          <a:xfrm>
            <a:off x="947762" y="2849287"/>
            <a:ext cx="136770" cy="117231"/>
          </a:xfrm>
          <a:prstGeom prst="ellipse">
            <a:avLst/>
          </a:prstGeom>
          <a:solidFill>
            <a:srgbClr val="E4940C"/>
          </a:solidFill>
          <a:ln>
            <a:solidFill>
              <a:srgbClr val="E4940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A70C"/>
                </a:solidFill>
              </a:ln>
            </a:endParaRPr>
          </a:p>
        </p:txBody>
      </p:sp>
      <p:sp>
        <p:nvSpPr>
          <p:cNvPr id="11" name="Oval 10"/>
          <p:cNvSpPr/>
          <p:nvPr/>
        </p:nvSpPr>
        <p:spPr>
          <a:xfrm>
            <a:off x="959644" y="3242550"/>
            <a:ext cx="136770" cy="117231"/>
          </a:xfrm>
          <a:prstGeom prst="ellipse">
            <a:avLst/>
          </a:prstGeom>
          <a:solidFill>
            <a:srgbClr val="E4940C"/>
          </a:solidFill>
          <a:ln>
            <a:solidFill>
              <a:srgbClr val="E4940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A70C"/>
                </a:solidFill>
              </a:ln>
            </a:endParaRPr>
          </a:p>
        </p:txBody>
      </p:sp>
      <p:sp>
        <p:nvSpPr>
          <p:cNvPr id="14" name="Oval 13"/>
          <p:cNvSpPr/>
          <p:nvPr/>
        </p:nvSpPr>
        <p:spPr>
          <a:xfrm>
            <a:off x="941635" y="3940961"/>
            <a:ext cx="136770" cy="117231"/>
          </a:xfrm>
          <a:prstGeom prst="ellipse">
            <a:avLst/>
          </a:prstGeom>
          <a:solidFill>
            <a:srgbClr val="E4940C"/>
          </a:solidFill>
          <a:ln>
            <a:solidFill>
              <a:srgbClr val="E4940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A70C"/>
                </a:solidFill>
              </a:ln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1110" y="2057726"/>
            <a:ext cx="451918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  <a:buSzPct val="100000"/>
            </a:pPr>
            <a:r>
              <a:rPr lang="en-US" sz="1800" b="1" dirty="0" smtClean="0">
                <a:solidFill>
                  <a:srgbClr val="E4940C"/>
                </a:solidFill>
                <a:latin typeface="Avenir Black"/>
                <a:cs typeface="Avenir Black"/>
              </a:rPr>
              <a:t>Data Collection (September 7-21, 2019):</a:t>
            </a:r>
            <a:endParaRPr lang="en-US" sz="1800" b="1" dirty="0">
              <a:solidFill>
                <a:srgbClr val="FFA70C"/>
              </a:solidFill>
              <a:latin typeface="Avenir Black"/>
              <a:cs typeface="Avenir Black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733" y="639708"/>
            <a:ext cx="5520518" cy="552051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20141" y="5767041"/>
            <a:ext cx="458917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  <a:buSzPct val="100000"/>
            </a:pPr>
            <a:r>
              <a:rPr lang="en-US" sz="1800" b="1" dirty="0" smtClean="0">
                <a:solidFill>
                  <a:srgbClr val="E4940C"/>
                </a:solidFill>
                <a:latin typeface="Avenir Black"/>
                <a:cs typeface="Avenir Black"/>
              </a:rPr>
              <a:t>Questions: </a:t>
            </a:r>
            <a:r>
              <a:rPr lang="en-US" sz="1300" dirty="0" smtClean="0">
                <a:solidFill>
                  <a:srgbClr val="666666"/>
                </a:solidFill>
                <a:latin typeface="Avenir Black"/>
                <a:cs typeface="Avenir Black"/>
                <a:hlinkClick r:id="rId4"/>
              </a:rPr>
              <a:t>miteathon@pollinator.org</a:t>
            </a:r>
            <a:r>
              <a:rPr lang="en-US" sz="1300" dirty="0" smtClean="0">
                <a:solidFill>
                  <a:srgbClr val="666666"/>
                </a:solidFill>
                <a:latin typeface="Avenir Black"/>
                <a:cs typeface="Avenir Black"/>
              </a:rPr>
              <a:t> </a:t>
            </a:r>
            <a:r>
              <a:rPr lang="en-US" sz="1300" dirty="0">
                <a:solidFill>
                  <a:srgbClr val="666666"/>
                </a:solidFill>
                <a:latin typeface="Avenir Black"/>
                <a:cs typeface="Avenir Black"/>
              </a:rPr>
              <a:t>or </a:t>
            </a:r>
            <a:r>
              <a:rPr lang="en-US" sz="1300" dirty="0" smtClean="0">
                <a:solidFill>
                  <a:srgbClr val="666666"/>
                </a:solidFill>
                <a:latin typeface="Avenir Black"/>
                <a:cs typeface="Avenir Black"/>
              </a:rPr>
              <a:t>415-362-1137</a:t>
            </a:r>
            <a:endParaRPr lang="en-US" sz="1300" dirty="0">
              <a:solidFill>
                <a:srgbClr val="666666"/>
              </a:solidFill>
              <a:latin typeface="Avenir Black"/>
              <a:cs typeface="Avenir Black"/>
            </a:endParaRPr>
          </a:p>
          <a:p>
            <a:pPr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  <a:buSzPct val="100000"/>
            </a:pPr>
            <a:endParaRPr lang="en-US" sz="1800" b="1" dirty="0">
              <a:solidFill>
                <a:srgbClr val="FFA70C"/>
              </a:solidFill>
              <a:latin typeface="Avenir Black"/>
              <a:cs typeface="Avenir Black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1110" y="4335823"/>
            <a:ext cx="210826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  <a:buSzPct val="100000"/>
            </a:pPr>
            <a:r>
              <a:rPr lang="en-US" sz="1800" b="1" dirty="0" smtClean="0">
                <a:solidFill>
                  <a:srgbClr val="E4940C"/>
                </a:solidFill>
                <a:latin typeface="Avenir Black"/>
                <a:cs typeface="Avenir Black"/>
              </a:rPr>
              <a:t>Spread the Word:</a:t>
            </a:r>
            <a:endParaRPr lang="en-US" sz="1800" b="1" dirty="0">
              <a:solidFill>
                <a:srgbClr val="FFA70C"/>
              </a:solidFill>
              <a:latin typeface="Avenir Black"/>
              <a:cs typeface="Avenir Black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88805" y="4713895"/>
            <a:ext cx="4237859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  <a:buSzPct val="100000"/>
            </a:pPr>
            <a:r>
              <a:rPr lang="en-US" sz="1300" dirty="0" smtClean="0">
                <a:solidFill>
                  <a:srgbClr val="666666"/>
                </a:solidFill>
                <a:latin typeface="Avenir Black"/>
                <a:cs typeface="Avenir Black"/>
              </a:rPr>
              <a:t>Encourage beekeepers to participate and help them prepare testing kits.</a:t>
            </a:r>
          </a:p>
          <a:p>
            <a:pPr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  <a:buSzPct val="100000"/>
            </a:pPr>
            <a:endParaRPr lang="en-US" sz="1300" dirty="0">
              <a:solidFill>
                <a:srgbClr val="666666"/>
              </a:solidFill>
              <a:latin typeface="Avenir Black"/>
              <a:cs typeface="Avenir Black"/>
            </a:endParaRPr>
          </a:p>
          <a:p>
            <a:pPr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  <a:buSzPct val="100000"/>
            </a:pPr>
            <a:r>
              <a:rPr lang="en-US" sz="1300" dirty="0" smtClean="0">
                <a:solidFill>
                  <a:srgbClr val="666666"/>
                </a:solidFill>
                <a:latin typeface="Avenir Black"/>
                <a:cs typeface="Avenir Black"/>
              </a:rPr>
              <a:t>Get resources </a:t>
            </a:r>
            <a:r>
              <a:rPr lang="en-US" sz="1300" dirty="0">
                <a:solidFill>
                  <a:srgbClr val="666666"/>
                </a:solidFill>
                <a:latin typeface="Avenir Black"/>
                <a:cs typeface="Avenir Black"/>
              </a:rPr>
              <a:t>at </a:t>
            </a:r>
            <a:r>
              <a:rPr lang="en-US" sz="1300" dirty="0" smtClean="0">
                <a:solidFill>
                  <a:srgbClr val="666666"/>
                </a:solidFill>
                <a:latin typeface="Avenir Black"/>
                <a:cs typeface="Avenir Black"/>
                <a:hlinkClick r:id="rId5"/>
              </a:rPr>
              <a:t>www.pollinator.org/miteathon</a:t>
            </a:r>
            <a:r>
              <a:rPr lang="en-US" sz="1300" dirty="0" smtClean="0">
                <a:solidFill>
                  <a:srgbClr val="666666"/>
                </a:solidFill>
                <a:latin typeface="Avenir Black"/>
                <a:cs typeface="Avenir Black"/>
              </a:rPr>
              <a:t> </a:t>
            </a:r>
            <a:endParaRPr lang="en-US" sz="1300" dirty="0">
              <a:solidFill>
                <a:srgbClr val="666666"/>
              </a:solidFill>
              <a:latin typeface="Avenir Black"/>
              <a:cs typeface="Avenir Black"/>
            </a:endParaRPr>
          </a:p>
          <a:p>
            <a:pPr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  <a:buSzPct val="100000"/>
            </a:pPr>
            <a:endParaRPr lang="en-US" sz="1300" dirty="0" smtClean="0">
              <a:solidFill>
                <a:srgbClr val="666666"/>
              </a:solidFill>
              <a:latin typeface="Avenir Black"/>
              <a:cs typeface="Avenir Black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968866" y="4792932"/>
            <a:ext cx="136770" cy="117231"/>
          </a:xfrm>
          <a:prstGeom prst="ellipse">
            <a:avLst/>
          </a:prstGeom>
          <a:solidFill>
            <a:srgbClr val="E4940C"/>
          </a:solidFill>
          <a:ln>
            <a:solidFill>
              <a:srgbClr val="E4940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A70C"/>
                </a:solidFill>
              </a:ln>
            </a:endParaRPr>
          </a:p>
        </p:txBody>
      </p:sp>
      <p:sp>
        <p:nvSpPr>
          <p:cNvPr id="24" name="Oval 23"/>
          <p:cNvSpPr/>
          <p:nvPr/>
        </p:nvSpPr>
        <p:spPr>
          <a:xfrm>
            <a:off x="959644" y="5308866"/>
            <a:ext cx="136770" cy="117231"/>
          </a:xfrm>
          <a:prstGeom prst="ellipse">
            <a:avLst/>
          </a:prstGeom>
          <a:solidFill>
            <a:srgbClr val="E4940C"/>
          </a:solidFill>
          <a:ln>
            <a:solidFill>
              <a:srgbClr val="E4940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A70C"/>
                </a:solidFill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829" y="5826583"/>
            <a:ext cx="1146472" cy="3573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54691" y="6183900"/>
            <a:ext cx="299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11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2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2 Template" id="{75CC9983-EAF1-4256-A2C0-694269EF80F4}" vid="{9AB2F375-49ED-4A97-B6DB-258A56A67A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274</Words>
  <Application>Microsoft Office PowerPoint</Application>
  <PresentationFormat>Widescreen</PresentationFormat>
  <Paragraphs>40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Avenir Black</vt:lpstr>
      <vt:lpstr>Avenir Book</vt:lpstr>
      <vt:lpstr>Calibri</vt:lpstr>
      <vt:lpstr>Raleway</vt:lpstr>
      <vt:lpstr>Raleway ExtraBold</vt:lpstr>
      <vt:lpstr>Raleway Light</vt:lpstr>
      <vt:lpstr>P2 Template</vt:lpstr>
      <vt:lpstr>Mite-A-Thon</vt:lpstr>
      <vt:lpstr>Mite-A-Thon: What is it?</vt:lpstr>
      <vt:lpstr>PowerPoint Presentation</vt:lpstr>
      <vt:lpstr>How to Participate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Isaac Lisle</dc:creator>
  <cp:lastModifiedBy>Isaac Lisle</cp:lastModifiedBy>
  <cp:revision>35</cp:revision>
  <dcterms:created xsi:type="dcterms:W3CDTF">2018-09-05T20:21:12Z</dcterms:created>
  <dcterms:modified xsi:type="dcterms:W3CDTF">2019-08-26T22:15:04Z</dcterms:modified>
</cp:coreProperties>
</file>