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67C9-A675-4199-AF1F-9D6A2143AC2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4E679-3FE7-4528-93C5-4B0CF196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089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899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79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935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595959"/>
                </a:solidFill>
                <a:latin typeface="Avenir Black"/>
                <a:ea typeface="Raleway ExtraBold"/>
                <a:cs typeface="Avenir Black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9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504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595959"/>
                </a:solidFill>
                <a:latin typeface="Avenir Black"/>
                <a:ea typeface="Raleway ExtraBold"/>
                <a:cs typeface="Avenir Black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80096-A4CC-4A70-873C-6D960E15770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539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64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328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227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72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963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7FEC60-0F25-48D7-A974-DACC085450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8868" y="5861051"/>
            <a:ext cx="2777273" cy="4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82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65F1FF-B4A7-4E7E-9474-9D94317F97C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894FAD6-4DE4-4BD5-AD96-F42D6F7C59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58359" y="5627369"/>
            <a:ext cx="1804267" cy="6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>
    <p:fade thruBlk="1"/>
  </p:transition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inator.org/miteathon" TargetMode="External"/><Relationship Id="rId2" Type="http://schemas.openxmlformats.org/officeDocument/2006/relationships/hyperlink" Target="http://www.mitecheck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81"/>
          <p:cNvSpPr txBox="1">
            <a:spLocks/>
          </p:cNvSpPr>
          <p:nvPr/>
        </p:nvSpPr>
        <p:spPr>
          <a:xfrm>
            <a:off x="542330" y="1827433"/>
            <a:ext cx="7160496" cy="449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57189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</a:rPr>
              <a:t>Objectives: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AutoNum type="arabicParenR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ook"/>
                <a:sym typeface="Raleway Light"/>
              </a:rPr>
              <a:t>To raise awareness about honey bee colony Varroa infestations in North America through effective monitoring methods.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AutoNum type="arabicParenR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ook"/>
                <a:sym typeface="Raleway Light"/>
              </a:rPr>
              <a:t>To make available management strategies for discussion within bee organizations utilizing Mite‐A‐Thon partner developed information and outreach materials.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</a:rPr>
              <a:t>Participants: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ook"/>
                <a:sym typeface="Raleway Light"/>
              </a:rPr>
              <a:t>All beekeepers in North America are 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venir Black"/>
                <a:cs typeface="Avenir Book"/>
              </a:rPr>
              <a:t>invited to participate by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ook"/>
                <a:sym typeface="Raleway Light"/>
              </a:rPr>
              <a:t>collecting mite infestation data in honey bee colonies.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</a:rPr>
              <a:t>Data: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</a:rPr>
              <a:t>Varroa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</a:rPr>
              <a:t> monitoring data will be uploaded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  <a:hlinkClick r:id="rId2"/>
              </a:rPr>
              <a:t>www.mitecheck.com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uLnTx/>
                <a:uFillTx/>
                <a:latin typeface="Avenir Black"/>
                <a:cs typeface="Avenir Black"/>
                <a:sym typeface="Raleway Light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venir Black"/>
                <a:cs typeface="Avenir Black"/>
                <a:sym typeface="Raleway Light"/>
              </a:rPr>
              <a:t>Spread the word: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venir Black"/>
              <a:cs typeface="Avenir Black"/>
            </a:endParaRPr>
          </a:p>
          <a:p>
            <a:pPr lvl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venir Black"/>
                <a:cs typeface="Avenir Black"/>
              </a:rPr>
              <a:t>Encourage beekeepers to participate and help them prepare for testing.</a:t>
            </a:r>
          </a:p>
          <a:p>
            <a:pPr lvl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Avenir Black"/>
                <a:cs typeface="Avenir Black"/>
              </a:rPr>
              <a:t>Get resources at </a:t>
            </a:r>
            <a:r>
              <a:rPr lang="en-US" sz="1600" b="1" dirty="0">
                <a:solidFill>
                  <a:srgbClr val="FFBD47">
                    <a:lumMod val="75000"/>
                  </a:srgbClr>
                </a:solidFill>
                <a:latin typeface="Avenir Black"/>
                <a:cs typeface="Avenir Black"/>
                <a:hlinkClick r:id="rId3"/>
              </a:rPr>
              <a:t>www.pollinator.org/miteathon</a:t>
            </a:r>
            <a:r>
              <a:rPr lang="en-US" sz="1600" b="1" dirty="0">
                <a:solidFill>
                  <a:srgbClr val="FFBD47">
                    <a:lumMod val="75000"/>
                  </a:srgbClr>
                </a:solidFill>
                <a:latin typeface="Avenir Black"/>
                <a:cs typeface="Avenir Black"/>
              </a:rPr>
              <a:t>.</a:t>
            </a:r>
            <a:endParaRPr lang="en-US" sz="1600" b="1" dirty="0">
              <a:latin typeface="Avenir Black"/>
              <a:cs typeface="Avenir Black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  <a:lumOff val="50000"/>
                </a:schemeClr>
              </a:solidFill>
              <a:effectLst/>
              <a:uLnTx/>
              <a:uFillTx/>
              <a:latin typeface="Avenir Black"/>
              <a:cs typeface="Avenir Black"/>
              <a:sym typeface="Raleway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None/>
              <a:tabLst/>
              <a:defRPr/>
            </a:pPr>
            <a:endParaRPr lang="en-US" sz="1300" b="1" dirty="0">
              <a:solidFill>
                <a:srgbClr val="000000">
                  <a:lumMod val="65000"/>
                  <a:lumOff val="35000"/>
                </a:srgbClr>
              </a:solidFill>
              <a:latin typeface="Avenir Black"/>
              <a:cs typeface="Avenir Black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venir Black"/>
              <a:ea typeface="Arial"/>
              <a:cs typeface="Avenir Black"/>
              <a:sym typeface="Arial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F955194-5E6E-4FF7-9305-885E43D46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395" y="5590250"/>
            <a:ext cx="1804267" cy="601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33" y="376058"/>
            <a:ext cx="2584404" cy="15375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9" y="2497300"/>
            <a:ext cx="4307701" cy="24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5503" y="920928"/>
            <a:ext cx="10363200" cy="1046400"/>
          </a:xfrm>
          <a:prstGeom prst="rect">
            <a:avLst/>
          </a:prstGeom>
        </p:spPr>
        <p:txBody>
          <a:bodyPr/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venir Black"/>
                <a:cs typeface="Avenir Black"/>
              </a:rPr>
              <a:t>Dates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Black"/>
                <a:cs typeface="Avenir Black"/>
              </a:rPr>
              <a:t>: </a:t>
            </a:r>
            <a:r>
              <a:rPr lang="en-US" b="1" dirty="0">
                <a:solidFill>
                  <a:schemeClr val="tx1"/>
                </a:solidFill>
                <a:latin typeface="Avenir Black"/>
                <a:cs typeface="Avenir Black"/>
              </a:rPr>
              <a:t>	SPRING: April 30- May 15, 2022</a:t>
            </a:r>
          </a:p>
          <a:p>
            <a:r>
              <a:rPr lang="en-US" b="1" dirty="0">
                <a:solidFill>
                  <a:schemeClr val="tx1"/>
                </a:solidFill>
                <a:latin typeface="Avenir Black"/>
                <a:cs typeface="Avenir Black"/>
              </a:rPr>
              <a:t>	FALL: August 13-28, 2022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503" y="152466"/>
            <a:ext cx="9581627" cy="11432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venir Black"/>
                <a:cs typeface="Avenir Black"/>
              </a:rPr>
              <a:t>The North American Mite-A-Thon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165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BD47"/>
      </a:accent1>
      <a:accent2>
        <a:srgbClr val="000000"/>
      </a:accent2>
      <a:accent3>
        <a:srgbClr val="FFBD47"/>
      </a:accent3>
      <a:accent4>
        <a:srgbClr val="000000"/>
      </a:accent4>
      <a:accent5>
        <a:srgbClr val="FFBD47"/>
      </a:accent5>
      <a:accent6>
        <a:srgbClr val="000000"/>
      </a:accent6>
      <a:hlink>
        <a:srgbClr val="FFBD47"/>
      </a:hlink>
      <a:folHlink>
        <a:srgbClr val="00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112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Black</vt:lpstr>
      <vt:lpstr>Avenir Book</vt:lpstr>
      <vt:lpstr>Calibri</vt:lpstr>
      <vt:lpstr>Calibri Light</vt:lpstr>
      <vt:lpstr>Raleway ExtraBold</vt:lpstr>
      <vt:lpstr>Raleway Light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Lisle</dc:creator>
  <cp:lastModifiedBy>Intern</cp:lastModifiedBy>
  <cp:revision>60</cp:revision>
  <dcterms:created xsi:type="dcterms:W3CDTF">2018-09-05T20:21:12Z</dcterms:created>
  <dcterms:modified xsi:type="dcterms:W3CDTF">2022-04-08T20:57:08Z</dcterms:modified>
</cp:coreProperties>
</file>