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6"/>
  </p:notesMasterIdLst>
  <p:sldIdLst>
    <p:sldId id="256" r:id="rId2"/>
    <p:sldId id="306" r:id="rId3"/>
    <p:sldId id="359" r:id="rId4"/>
    <p:sldId id="312" r:id="rId5"/>
    <p:sldId id="313" r:id="rId6"/>
    <p:sldId id="311" r:id="rId7"/>
    <p:sldId id="314" r:id="rId8"/>
    <p:sldId id="284" r:id="rId9"/>
    <p:sldId id="390" r:id="rId10"/>
    <p:sldId id="277" r:id="rId11"/>
    <p:sldId id="278" r:id="rId12"/>
    <p:sldId id="270" r:id="rId13"/>
    <p:sldId id="285" r:id="rId14"/>
    <p:sldId id="320" r:id="rId15"/>
    <p:sldId id="391" r:id="rId16"/>
    <p:sldId id="323" r:id="rId17"/>
    <p:sldId id="322" r:id="rId18"/>
    <p:sldId id="321" r:id="rId19"/>
    <p:sldId id="389" r:id="rId20"/>
    <p:sldId id="324" r:id="rId21"/>
    <p:sldId id="360" r:id="rId22"/>
    <p:sldId id="392" r:id="rId23"/>
    <p:sldId id="361" r:id="rId24"/>
    <p:sldId id="363" r:id="rId25"/>
    <p:sldId id="365" r:id="rId26"/>
    <p:sldId id="271" r:id="rId27"/>
    <p:sldId id="272" r:id="rId28"/>
    <p:sldId id="393" r:id="rId29"/>
    <p:sldId id="367" r:id="rId30"/>
    <p:sldId id="368" r:id="rId31"/>
    <p:sldId id="369" r:id="rId32"/>
    <p:sldId id="370" r:id="rId33"/>
    <p:sldId id="371" r:id="rId34"/>
    <p:sldId id="375" r:id="rId35"/>
    <p:sldId id="372" r:id="rId36"/>
    <p:sldId id="374" r:id="rId37"/>
    <p:sldId id="373" r:id="rId38"/>
    <p:sldId id="376" r:id="rId39"/>
    <p:sldId id="377" r:id="rId40"/>
    <p:sldId id="378" r:id="rId41"/>
    <p:sldId id="379" r:id="rId42"/>
    <p:sldId id="380" r:id="rId43"/>
    <p:sldId id="383" r:id="rId44"/>
    <p:sldId id="381" r:id="rId45"/>
    <p:sldId id="382" r:id="rId46"/>
    <p:sldId id="384" r:id="rId47"/>
    <p:sldId id="385" r:id="rId48"/>
    <p:sldId id="388" r:id="rId49"/>
    <p:sldId id="387" r:id="rId50"/>
    <p:sldId id="258" r:id="rId51"/>
    <p:sldId id="259" r:id="rId52"/>
    <p:sldId id="296" r:id="rId53"/>
    <p:sldId id="304" r:id="rId54"/>
    <p:sldId id="305" r:id="rId5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0A50"/>
    <a:srgbClr val="A50021"/>
    <a:srgbClr val="FBFFFC"/>
    <a:srgbClr val="F2FA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7391" autoAdjust="0"/>
  </p:normalViewPr>
  <p:slideViewPr>
    <p:cSldViewPr>
      <p:cViewPr varScale="1">
        <p:scale>
          <a:sx n="68" d="100"/>
          <a:sy n="68" d="100"/>
        </p:scale>
        <p:origin x="-893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AD6D-04B9-4D12-8B62-B5807F61AE23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E6ED1-E6C1-4ED8-A41C-FF7903266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Greeting and thanks</a:t>
            </a:r>
          </a:p>
          <a:p>
            <a:pPr marL="228600" indent="-228600">
              <a:buAutoNum type="arabicPeriod"/>
            </a:pPr>
            <a:r>
              <a:rPr lang="en-US" dirty="0" smtClean="0"/>
              <a:t>I’m Eleanor Schumacher, I work for Pollinator Partnership as the Illinois NRCS Liaison and the Project Wingspan Illinois</a:t>
            </a:r>
            <a:r>
              <a:rPr lang="en-US" baseline="0" dirty="0" smtClean="0"/>
              <a:t> State Coordinator. 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My husband and I are dairy farmers in Pocahontas, a little town in Southern Illinois.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I’m a gig economy </a:t>
            </a:r>
            <a:r>
              <a:rPr lang="en-US" baseline="0" dirty="0" smtClean="0"/>
              <a:t>conservation worker, working off the farm. Among my jobs, I also work for </a:t>
            </a:r>
            <a:r>
              <a:rPr lang="en-US" baseline="0" dirty="0" smtClean="0"/>
              <a:t>the Illinois Department of Agriculture as an Apiary </a:t>
            </a:r>
            <a:r>
              <a:rPr lang="en-US" baseline="0" dirty="0" smtClean="0"/>
              <a:t>Inspector. I’ve been a beehive inspector for 12 years. </a:t>
            </a:r>
            <a:r>
              <a:rPr lang="en-US" dirty="0" smtClean="0"/>
              <a:t>I’m also a beekeeper.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I used to work as the resource conservationist at the Madison County SWCD, down in the Illinois suburbs of St. Louis. 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This </a:t>
            </a:r>
            <a:r>
              <a:rPr lang="en-US" baseline="0" dirty="0" smtClean="0"/>
              <a:t>gave me an appreciation for how critically important </a:t>
            </a:r>
            <a:r>
              <a:rPr lang="en-US" baseline="0" dirty="0" smtClean="0"/>
              <a:t>it is to incorporate pollinator habitat into our conservation farming systems.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Pollination </a:t>
            </a:r>
            <a:r>
              <a:rPr lang="en-US" baseline="0" dirty="0" smtClean="0"/>
              <a:t>is an ecosystem service – a system that supports life on </a:t>
            </a:r>
            <a:r>
              <a:rPr lang="en-US" baseline="0" dirty="0" smtClean="0"/>
              <a:t>earth. I’m going to talk a bit about the pollinator plight in this presentation, getting into some of the science that creates the understanding of what’s happening with pollinator decline and then talk about CP-43, a new USDA conservation practice that offers erosion control, water quality improvement, and in some cases, better pollination on farms.</a:t>
            </a:r>
            <a:endParaRPr lang="en-US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On</a:t>
            </a:r>
            <a:r>
              <a:rPr lang="en-US" baseline="0" dirty="0" smtClean="0"/>
              <a:t> the right, you see what’s now a well known picture. This is from Whole Foods Share the Buzz Campaign, a collaboration with </a:t>
            </a:r>
            <a:r>
              <a:rPr lang="en-US" baseline="0" dirty="0" err="1" smtClean="0"/>
              <a:t>Xerces</a:t>
            </a:r>
            <a:r>
              <a:rPr lang="en-US" baseline="0" dirty="0" smtClean="0"/>
              <a:t> Society in 2013.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Here’s a better look at those pictures.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And NOW, get ready for some more exciting science!</a:t>
            </a:r>
          </a:p>
          <a:p>
            <a:pPr marL="228600" indent="-228600">
              <a:buAutoNum type="arabicPeriod"/>
            </a:pPr>
            <a:r>
              <a:rPr lang="en-US" dirty="0" smtClean="0"/>
              <a:t>Here </a:t>
            </a:r>
            <a:r>
              <a:rPr lang="en-US" dirty="0" smtClean="0"/>
              <a:t>are just a few studies</a:t>
            </a:r>
            <a:r>
              <a:rPr lang="en-US" baseline="0" dirty="0" smtClean="0"/>
              <a:t> that have shown what’s at stake.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A 1994 </a:t>
            </a:r>
            <a:r>
              <a:rPr lang="en-US" baseline="0" dirty="0" smtClean="0"/>
              <a:t>study </a:t>
            </a:r>
            <a:r>
              <a:rPr lang="en-US" baseline="0" dirty="0" smtClean="0"/>
              <a:t>showed 84% of European crops depend on animal pollination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A 2003 study </a:t>
            </a:r>
            <a:r>
              <a:rPr lang="en-US" dirty="0" smtClean="0"/>
              <a:t>broke</a:t>
            </a:r>
            <a:r>
              <a:rPr lang="en-US" baseline="0" dirty="0" smtClean="0"/>
              <a:t> </a:t>
            </a:r>
            <a:r>
              <a:rPr lang="en-US" baseline="0" dirty="0" smtClean="0"/>
              <a:t>down the economic worth of honey bee pollination and native bee </a:t>
            </a:r>
            <a:r>
              <a:rPr lang="en-US" baseline="0" dirty="0" smtClean="0"/>
              <a:t>pollination to US agriculture.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They estimated 6.8 </a:t>
            </a:r>
            <a:r>
              <a:rPr lang="en-US" baseline="0" dirty="0" smtClean="0"/>
              <a:t>billion dollars were attributed to honeybee pollination, and 3.1 billion to native bees.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2008 study estimated</a:t>
            </a:r>
            <a:r>
              <a:rPr lang="en-US" baseline="0" dirty="0" smtClean="0"/>
              <a:t> global crop production from insect pollination was worth 217 billion dollars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And now this study published </a:t>
            </a:r>
            <a:r>
              <a:rPr lang="en-US" dirty="0" smtClean="0"/>
              <a:t>last </a:t>
            </a:r>
            <a:r>
              <a:rPr lang="en-US" dirty="0" smtClean="0"/>
              <a:t>year,</a:t>
            </a:r>
            <a:r>
              <a:rPr lang="en-US" baseline="0" dirty="0" smtClean="0"/>
              <a:t> the study that </a:t>
            </a:r>
            <a:r>
              <a:rPr lang="en-US" baseline="0" dirty="0" smtClean="0"/>
              <a:t>gives us </a:t>
            </a:r>
            <a:r>
              <a:rPr lang="en-US" baseline="0" dirty="0" smtClean="0"/>
              <a:t>this county-by-county </a:t>
            </a:r>
            <a:r>
              <a:rPr lang="en-US" baseline="0" dirty="0" smtClean="0"/>
              <a:t>map. It shows the </a:t>
            </a:r>
            <a:r>
              <a:rPr lang="en-US" baseline="0" dirty="0" smtClean="0"/>
              <a:t>counties most vulnerable based on the type of pollinator mediated foods they produce, but also based on the scale of pollinator decline in that region.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Most vulnerable – in first place, counties producing fruit and </a:t>
            </a:r>
            <a:r>
              <a:rPr lang="en-US" baseline="0" dirty="0" smtClean="0"/>
              <a:t>nuts. You see the dark spots on the West Coast.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 </a:t>
            </a:r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place, counties producing melons and vegetables</a:t>
            </a:r>
            <a:r>
              <a:rPr lang="en-US" baseline="0" dirty="0" smtClean="0"/>
              <a:t>. Do you know any counties producing that?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 </a:t>
            </a:r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place, counties producing oil seed, like canola and soybean</a:t>
            </a:r>
            <a:r>
              <a:rPr lang="en-US" baseline="0" dirty="0" smtClean="0"/>
              <a:t>. Now can you think  of any counties?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You see Illinois has color. Illinois is the number one state for pumpkin export, and of course, a big soybean exporter. But we have extremely low acreage of pollinator habitat, and steep pollinator decline</a:t>
            </a:r>
            <a:r>
              <a:rPr lang="en-US" baseline="0" dirty="0" smtClean="0"/>
              <a:t>. That makes </a:t>
            </a:r>
            <a:r>
              <a:rPr lang="en-US" u="sng" baseline="0" dirty="0" smtClean="0"/>
              <a:t>our</a:t>
            </a:r>
            <a:r>
              <a:rPr lang="en-US" baseline="0" dirty="0" smtClean="0"/>
              <a:t> production vulnerable to pollinator loss.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en-US" dirty="0" smtClean="0"/>
              <a:t>But how does this apply to your farm? Sure! My farm is a dairy</a:t>
            </a:r>
            <a:r>
              <a:rPr lang="en-US" baseline="0" dirty="0" smtClean="0"/>
              <a:t> farm! We grow alfalfa! Bees pollinate alfalfa. But guess what? Bees can make a difference to your soybeans. And soybeans can be a great nectar source for bees. Several common varieties yield nectar and honey for bees.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Here’s some</a:t>
            </a:r>
            <a:r>
              <a:rPr lang="en-US" baseline="0" dirty="0" smtClean="0"/>
              <a:t> science on that</a:t>
            </a:r>
            <a:r>
              <a:rPr lang="en-US" dirty="0" smtClean="0"/>
              <a:t>. The last of the science I’ll have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baseline="0" dirty="0" smtClean="0"/>
              <a:t>This </a:t>
            </a:r>
            <a:r>
              <a:rPr lang="en-US" baseline="0" dirty="0" smtClean="0"/>
              <a:t>study found soybean yields were significantly increased by honeybees and wild bees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Soybean yields were between 6% and 18% higher with bees.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know pollinators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in trouble, but how bad is it? What’s actually happening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I’m going to rifle through some studies to show you the body of science that explains the importance of pollinators and the severity of pollinator decline, so hold onto your seats – this part is really exciting!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So, over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past 35 years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agricultural and natural resource agencies have noticed a rapid decline of pollinators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 to several causes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 use intensification, pesticide use, climate change, exotic and invasive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species competition, and the spread of pests and diseases.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Here’s a poster put together by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Xerces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Society that breaks it down, pollinator by pollinator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dirty="0" smtClean="0"/>
              <a:t>This</a:t>
            </a:r>
            <a:r>
              <a:rPr lang="en-US" baseline="0" dirty="0" smtClean="0"/>
              <a:t> 2017 study found honeybees increased soybean yield by 18%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baseline="0" dirty="0" smtClean="0"/>
              <a:t>Just published </a:t>
            </a:r>
            <a:r>
              <a:rPr lang="en-US" baseline="0" dirty="0" smtClean="0"/>
              <a:t>last </a:t>
            </a:r>
            <a:r>
              <a:rPr lang="en-US" baseline="0" dirty="0" smtClean="0"/>
              <a:t>year is an extensive </a:t>
            </a:r>
            <a:r>
              <a:rPr lang="en-US" u="sng" baseline="0" dirty="0" smtClean="0"/>
              <a:t>review</a:t>
            </a:r>
            <a:r>
              <a:rPr lang="en-US" baseline="0" dirty="0" smtClean="0"/>
              <a:t> of all the studies investigating the influence of pollinators on self pollinating crops like soybeans, cotton, coffee, and canola. It showed benefits from native bees, and called for more study.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baseline="0" dirty="0" smtClean="0"/>
              <a:t>Finally, a 2014 </a:t>
            </a:r>
            <a:r>
              <a:rPr lang="en-US" baseline="0" dirty="0" smtClean="0"/>
              <a:t>study that tips off the benefits of adding prairies to farm margins.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This study </a:t>
            </a:r>
            <a:r>
              <a:rPr lang="en-US" baseline="0" dirty="0" smtClean="0"/>
              <a:t>looked at native bees on canola in Manitoba.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 growing wildflowers adjacent to canola field margins to increase canola yields.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found the system of pollination significantly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strengthened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benefits to the crops when pollinator habitat was planted nearby.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This study highlights an extremely important concept – that pollination is a system that revolves around diverse populations of native bees and native </a:t>
            </a:r>
            <a:r>
              <a:rPr lang="en-US" baseline="0" dirty="0" smtClean="0"/>
              <a:t>wildflowers, all </a:t>
            </a:r>
            <a:r>
              <a:rPr lang="en-US" baseline="0" dirty="0" smtClean="0"/>
              <a:t>benefitting from each other. 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Put</a:t>
            </a:r>
            <a:r>
              <a:rPr lang="en-US" baseline="0" dirty="0" smtClean="0"/>
              <a:t> these studies together with studies that show how pollinator habitat incorporated into cropland can make on-farm improvements, and we have new methods of conservation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have a new conservation practice that has SEVERAL applications for row crop farms.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Prairie Strips, also known as CP-43, made their debut in 2017. A now famous Prairie </a:t>
            </a:r>
            <a:r>
              <a:rPr lang="en-US" baseline="0" dirty="0" smtClean="0"/>
              <a:t>Strips study from University of Iowa showed amazing benefits from planting pollinator habitat on farms, a real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Here’s a look at the results.</a:t>
            </a:r>
          </a:p>
          <a:p>
            <a:pPr marL="228600" indent="-228600">
              <a:buAutoNum type="arabicPeriod"/>
            </a:pPr>
            <a:r>
              <a:rPr lang="en-US" dirty="0" smtClean="0"/>
              <a:t>READ</a:t>
            </a:r>
            <a:r>
              <a:rPr lang="en-US" baseline="0" dirty="0" smtClean="0"/>
              <a:t>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Here’s a look at the results.</a:t>
            </a:r>
          </a:p>
          <a:p>
            <a:pPr marL="228600" indent="-228600">
              <a:buAutoNum type="arabicPeriod"/>
            </a:pPr>
            <a:r>
              <a:rPr lang="en-US" dirty="0" smtClean="0"/>
              <a:t>READ</a:t>
            </a:r>
            <a:r>
              <a:rPr lang="en-US" baseline="0" dirty="0" smtClean="0"/>
              <a:t>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Here’s a look at the results.</a:t>
            </a:r>
          </a:p>
          <a:p>
            <a:pPr marL="228600" indent="-228600">
              <a:buAutoNum type="arabicPeriod"/>
            </a:pPr>
            <a:r>
              <a:rPr lang="en-US" dirty="0" smtClean="0"/>
              <a:t>READ</a:t>
            </a:r>
            <a:r>
              <a:rPr lang="en-US" baseline="0" dirty="0" smtClean="0"/>
              <a:t>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Here’s a look at the results.</a:t>
            </a:r>
          </a:p>
          <a:p>
            <a:pPr marL="228600" indent="-228600">
              <a:buAutoNum type="arabicPeriod"/>
            </a:pPr>
            <a:r>
              <a:rPr lang="en-US" dirty="0" smtClean="0"/>
              <a:t>READ</a:t>
            </a:r>
            <a:r>
              <a:rPr lang="en-US" baseline="0" dirty="0" smtClean="0"/>
              <a:t>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Here’s a look at the results.</a:t>
            </a:r>
          </a:p>
          <a:p>
            <a:pPr marL="228600" indent="-228600">
              <a:buAutoNum type="arabicPeriod"/>
            </a:pPr>
            <a:r>
              <a:rPr lang="en-US" dirty="0" smtClean="0"/>
              <a:t>READ</a:t>
            </a:r>
            <a:r>
              <a:rPr lang="en-US" baseline="0" dirty="0" smtClean="0"/>
              <a:t>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Here’s a look at the results.</a:t>
            </a:r>
          </a:p>
          <a:p>
            <a:pPr marL="228600" indent="-228600">
              <a:buAutoNum type="arabicPeriod"/>
            </a:pPr>
            <a:r>
              <a:rPr lang="en-US" dirty="0" smtClean="0"/>
              <a:t>READ</a:t>
            </a:r>
            <a:r>
              <a:rPr lang="en-US" baseline="0" dirty="0" smtClean="0"/>
              <a:t>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Now that’s all great news, but if you were disappointed reading there was no difference</a:t>
            </a:r>
            <a:r>
              <a:rPr lang="en-US" baseline="0" dirty="0" smtClean="0"/>
              <a:t> in soybean yields, its not bad news.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It showed that incorporating pollinator habitat into crop fields didn’t reduce yields. That’s a positive.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How do you get started?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baseline="0" dirty="0" smtClean="0"/>
              <a:t>Visit your local USDA field office and schedule time with a conservation planner.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You can identify exactly what problems you’re having on your fields and where, and how much field it makes sense to convert.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How do you get started?</a:t>
            </a:r>
            <a:r>
              <a:rPr lang="en-US" baseline="0" dirty="0" smtClean="0"/>
              <a:t> Visit your local USDA field office and schedule time with a conservation planner.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You can identify exactly what problems you’re having on your fields and where, and how much field it makes sense to convert.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How do you get started?</a:t>
            </a:r>
            <a:r>
              <a:rPr lang="en-US" baseline="0" dirty="0" smtClean="0"/>
              <a:t> Visit your local USDA field office and schedule time with a conservation planner.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You can identify exactly what problems you’re having on your fields and where, and how much field it makes sense </a:t>
            </a:r>
            <a:r>
              <a:rPr lang="en-US" baseline="0" smtClean="0"/>
              <a:t>to convert.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How do you get started?</a:t>
            </a:r>
            <a:r>
              <a:rPr lang="en-US" baseline="0" dirty="0" smtClean="0"/>
              <a:t> Visit your local USDA field office and schedule time with a conservation planner.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You can identify exactly what problems you’re having on your fields and where, and how much field it makes sense </a:t>
            </a:r>
            <a:r>
              <a:rPr lang="en-US" baseline="0" smtClean="0"/>
              <a:t>to convert.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You’ll have to follow</a:t>
            </a:r>
            <a:r>
              <a:rPr lang="en-US" baseline="0" dirty="0" smtClean="0"/>
              <a:t> established USDA guidelines. Your conservation planner will design your seed mix, making sure…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You’ll have to follow</a:t>
            </a:r>
            <a:r>
              <a:rPr lang="en-US" baseline="0" dirty="0" smtClean="0"/>
              <a:t> some USDA guidelines. Your conservation planner will design your seed mix, </a:t>
            </a:r>
            <a:r>
              <a:rPr lang="en-US" baseline="0" smtClean="0"/>
              <a:t>making sure…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You’ll have to follow</a:t>
            </a:r>
            <a:r>
              <a:rPr lang="en-US" baseline="0" dirty="0" smtClean="0"/>
              <a:t> some USDA guidelines. Your conservation planner will design your seed mix, </a:t>
            </a:r>
            <a:r>
              <a:rPr lang="en-US" baseline="0" smtClean="0"/>
              <a:t>making sure…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After you</a:t>
            </a:r>
            <a:r>
              <a:rPr lang="en-US" baseline="0" dirty="0" smtClean="0"/>
              <a:t> broadcast your seeds, mowing is critical for a successful prairie establishment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 the first year, prairie roots are growing down while weeds are growing up…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After you</a:t>
            </a:r>
            <a:r>
              <a:rPr lang="en-US" baseline="0" dirty="0" smtClean="0"/>
              <a:t> broadcast your seeds, mowing is critical for a successful prairie establishment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 the first year, prairie roots are growing down while weeds are growing up…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Year one – every time weeds</a:t>
            </a:r>
            <a:r>
              <a:rPr lang="en-US" baseline="0" dirty="0" smtClean="0"/>
              <a:t> are knee high, mow the prairie down to 4 to 6 inches. Most people have to do this 3 to 4 times in that first season</a:t>
            </a:r>
            <a:endParaRPr lang="en-US" baseline="0" dirty="0" smtClean="0"/>
          </a:p>
          <a:p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READ </a:t>
            </a:r>
            <a:r>
              <a:rPr lang="en-US" baseline="0" dirty="0" smtClean="0"/>
              <a:t>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READ </a:t>
            </a:r>
            <a:r>
              <a:rPr lang="en-US" baseline="0" dirty="0" smtClean="0"/>
              <a:t>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Prescribed</a:t>
            </a:r>
            <a:r>
              <a:rPr lang="en-US" baseline="0" dirty="0" smtClean="0"/>
              <a:t> burning is great prairie management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Not just because it’s the most effective, but because its really fun, especially when you take a course, get certified, and do it with others.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Here’s my friend Larry, the master naturalist. This was at the beginning of his first burn at my prairie back in 2020. See him wearing his mask outside.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Here’s Larry at his second</a:t>
            </a:r>
            <a:r>
              <a:rPr lang="en-US" baseline="0" dirty="0" smtClean="0"/>
              <a:t> burn about a week later. Really getting into it. It was hard to stop him. But we had a burn plan.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Don’t burn your prairie without a burn plan. Your USDA field office will help you with that.</a:t>
            </a:r>
          </a:p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Prescribed</a:t>
            </a:r>
            <a:r>
              <a:rPr lang="en-US" baseline="0" dirty="0" smtClean="0"/>
              <a:t> Burning isn’t the only way to manage a prairie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But it helps increase the vigor of the prairie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It helps control non-desired species, and helps forbs get better established by removing thatch.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Prairies</a:t>
            </a:r>
            <a:r>
              <a:rPr lang="en-US" baseline="0" dirty="0" smtClean="0"/>
              <a:t> are a very rewarding conservation practice.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Installing CP-43 Prairie Strips can not only address soil erosion and improve water quality,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it can restore ecological heritage to your farm. That’s something to be proud of and enjoy in your heart and soul.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would like to talk more about pollinators and pollinator habitat, please don’t be shy.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Pollinator Partnership, the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not-for-profit organization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work with, has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kinds of programs and opportunities to save pollinators. Here’s a visual glance at some of the many projects and resources we offer.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Please do visit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local USDA Service Center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learn more about pollinator habitat for your farm. 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want to help pollinators even more,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Pollinator Partnership can complement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involvement in USDA programs by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certifying your farm as a Bee Friendly Farm – BFF. Use of our BFF logo and your certification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add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 to the crops you grow and sell from your farm.</a:t>
            </a:r>
          </a:p>
          <a:p>
            <a:pPr marL="228600" indent="-228600"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if you like visiting prairies and you want to learn about seeds and help improve pollinator habitat in Illinois,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can help me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getting involved with Project Wingspan</a:t>
            </a:r>
          </a:p>
          <a:p>
            <a:pPr marL="228600" indent="-228600"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I’m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seeking seed collection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volunteers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prairies where we’ll collect native wildflower seeds for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2022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season.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seeds we collect, we award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local pollinator habitat projects. It’s a labor of love and a lot of fun.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together with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USDA resources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report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Numerous species of butterflies, moths, and native bees are either extremely rare or are extinct.”, we realize we have a real problem on our hands.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But how much do</a:t>
            </a:r>
            <a:r>
              <a:rPr lang="en-US" baseline="0" dirty="0" smtClean="0"/>
              <a:t> these beneficial insects really matter to our world and society? </a:t>
            </a:r>
          </a:p>
          <a:p>
            <a:pPr marL="228600" indent="-228600">
              <a:buAutoNum type="arabicPeriod"/>
            </a:pPr>
            <a:r>
              <a:rPr lang="en-US" dirty="0" smtClean="0"/>
              <a:t>It’s</a:t>
            </a:r>
            <a:r>
              <a:rPr lang="en-US" baseline="0" dirty="0" smtClean="0"/>
              <a:t> taken decades </a:t>
            </a:r>
            <a:r>
              <a:rPr lang="en-US" baseline="0" dirty="0" smtClean="0"/>
              <a:t>of research to </a:t>
            </a:r>
            <a:r>
              <a:rPr lang="en-US" baseline="0" dirty="0" smtClean="0"/>
              <a:t>actually identify the value of pollinators to human life. </a:t>
            </a:r>
            <a:r>
              <a:rPr lang="en-US" baseline="0" dirty="0" smtClean="0"/>
              <a:t>The research is ongoing. A focus on food security is key to helping the world understand what’s at stake.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These are figures that researchers agree on.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READ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E6ED1-E6C1-4ED8-A41C-FF79032663F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D9F3C1-01F6-43A9-8A28-C2E5F737E6EB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B1BB6D-D219-4D1E-839A-C17F7CC951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000125"/>
            <a:ext cx="9143999" cy="3857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0"/>
            <a:ext cx="8991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CP-43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A Pollinator Practice with A Lot of Benefits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8991600" cy="131445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2400" dirty="0" smtClean="0"/>
              <a:t>Presented by:</a:t>
            </a:r>
          </a:p>
          <a:p>
            <a:pPr algn="ctr"/>
            <a:r>
              <a:rPr lang="en-US" sz="2800" dirty="0" smtClean="0"/>
              <a:t>Eleanor Schumacher </a:t>
            </a:r>
          </a:p>
          <a:p>
            <a:pPr algn="ctr"/>
            <a:r>
              <a:rPr lang="en-US" sz="2400" dirty="0" smtClean="0"/>
              <a:t>Illinois NRCS Liaison &amp; Project Wingspan Illinois State Coordinator </a:t>
            </a:r>
            <a:endParaRPr lang="en-US" sz="2400" dirty="0" smtClean="0"/>
          </a:p>
          <a:p>
            <a:pPr algn="ctr"/>
            <a:r>
              <a:rPr lang="en-US" sz="2800" dirty="0" smtClean="0"/>
              <a:t>Pollinator </a:t>
            </a:r>
            <a:r>
              <a:rPr lang="en-US" sz="2800" dirty="0" smtClean="0"/>
              <a:t>Partnership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209434"/>
            <a:ext cx="4188846" cy="876916"/>
          </a:xfrm>
          <a:prstGeom prst="rect">
            <a:avLst/>
          </a:prstGeom>
        </p:spPr>
      </p:pic>
      <p:pic>
        <p:nvPicPr>
          <p:cNvPr id="7" name="Picture 6" descr="USDA-NRCScolor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1" y="4400550"/>
            <a:ext cx="2790825" cy="669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4" y="1028701"/>
            <a:ext cx="3552826" cy="3571139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14350"/>
            <a:ext cx="6019800" cy="5715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Food Security ~Science 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714500"/>
            <a:ext cx="5257800" cy="320040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75%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global food crops depend on pollinators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Klein et al. 2005, IPBES  2016)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1 </a:t>
            </a:r>
            <a:r>
              <a:rPr lang="en-US" sz="2400" dirty="0" smtClean="0"/>
              <a:t>out of 3 bites of food we eat are because a pollinator visited a flower </a:t>
            </a:r>
            <a:r>
              <a:rPr lang="en-US" sz="1400" dirty="0" smtClean="0"/>
              <a:t>(McGregor 1976, </a:t>
            </a:r>
            <a:r>
              <a:rPr lang="en-US" sz="1400" dirty="0" err="1" smtClean="0"/>
              <a:t>Buchmann</a:t>
            </a:r>
            <a:r>
              <a:rPr lang="en-US" sz="1400" dirty="0" smtClean="0"/>
              <a:t> and </a:t>
            </a:r>
            <a:r>
              <a:rPr lang="en-US" sz="1400" dirty="0" err="1" smtClean="0"/>
              <a:t>Nabhan</a:t>
            </a:r>
            <a:r>
              <a:rPr lang="en-US" sz="1400" dirty="0" smtClean="0"/>
              <a:t> 1997)</a:t>
            </a:r>
            <a:r>
              <a:rPr lang="en-US" sz="2400" dirty="0" smtClean="0"/>
              <a:t> 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7800" y="4605510"/>
            <a:ext cx="2133600" cy="137941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81600" y="4603277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Photo: Whole Foods, Share The Buzz Campaign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4" y="1028701"/>
            <a:ext cx="3552826" cy="3571139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14350"/>
            <a:ext cx="6019800" cy="5715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Food Security ~Science 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714500"/>
            <a:ext cx="5257800" cy="320040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75%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global food crops depend on pollinators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Klein et al. 2005, IPBES  2016)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out of 3 bites of food we eat are because a pollinator visited a flower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(McGregor 1976,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Buchmann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Nabhan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1997) </a:t>
            </a:r>
            <a:endParaRPr kumimoji="0" lang="en-US" sz="14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aseline="0" dirty="0" smtClean="0"/>
              <a:t> </a:t>
            </a:r>
            <a:r>
              <a:rPr lang="en-US" sz="2400" dirty="0" smtClean="0"/>
              <a:t>Declines in production are associated with pollinator decline </a:t>
            </a:r>
            <a:r>
              <a:rPr lang="en-US" sz="1400" dirty="0" smtClean="0"/>
              <a:t>(Klein et al. 2005) 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7800" y="4605510"/>
            <a:ext cx="2133600" cy="137941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81600" y="4603277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Photo: Whole Foods, Share The Buzz Campaign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59269"/>
            <a:ext cx="10260071" cy="5084231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6800" y="4231333"/>
            <a:ext cx="2133600" cy="137941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0600" y="4229100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Photo: Whole Foods, Share The Buzz Campaign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68430"/>
            <a:ext cx="10260071" cy="506591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5400" y="4117033"/>
            <a:ext cx="2133600" cy="137941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19200" y="4114800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Photo: Whole Foods, Share The Buzz Campaign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64" y="1600201"/>
            <a:ext cx="4112536" cy="2307132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85800"/>
            <a:ext cx="6858000" cy="62865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Value of Pollination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428750"/>
            <a:ext cx="4724400" cy="37147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200" dirty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67600" y="3943350"/>
            <a:ext cx="16764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137450" y="3943350"/>
            <a:ext cx="1997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Jordan et al.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64" y="1600201"/>
            <a:ext cx="4112536" cy="2307132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85800"/>
            <a:ext cx="6858000" cy="62865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Value of Pollination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428750"/>
            <a:ext cx="4724400" cy="37147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smtClean="0"/>
              <a:t>84% of European crops depend on animal pollination </a:t>
            </a:r>
            <a:r>
              <a:rPr lang="en-US" sz="1400" dirty="0" smtClean="0"/>
              <a:t>(Williams 1994)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200" dirty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67600" y="3943350"/>
            <a:ext cx="16764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137450" y="3943350"/>
            <a:ext cx="1997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Jordan et al.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64" y="1600201"/>
            <a:ext cx="4112536" cy="2307132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85800"/>
            <a:ext cx="6858000" cy="62865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Value of Pollination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428750"/>
            <a:ext cx="4724400" cy="37147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84% of European crops depend on animal pollination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(Williams 1994)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/>
              <a:t> $6.8 billion from honeybees in US $3.1 billion for native bees in US </a:t>
            </a:r>
            <a:r>
              <a:rPr lang="en-US" sz="1400" dirty="0" smtClean="0"/>
              <a:t>(</a:t>
            </a:r>
            <a:r>
              <a:rPr lang="en-US" sz="1400" dirty="0" err="1" smtClean="0"/>
              <a:t>Losey</a:t>
            </a:r>
            <a:r>
              <a:rPr lang="en-US" sz="1400" dirty="0" smtClean="0"/>
              <a:t> and Vaughan 2003)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200" dirty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67600" y="3943350"/>
            <a:ext cx="16764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137450" y="3943350"/>
            <a:ext cx="1997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Jordan et al.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64" y="1600201"/>
            <a:ext cx="4112536" cy="2307132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85800"/>
            <a:ext cx="6858000" cy="62865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Value of Pollination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428750"/>
            <a:ext cx="4724400" cy="37147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84% of European crops depend on animal pollination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(Williams 1994)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$6.8 billion from honey bees in US $3.1 billion for native bees in US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Losey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Vaughan 2003)</a:t>
            </a: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/>
              <a:t> $217 billion global crop production from insect pollination </a:t>
            </a:r>
            <a:r>
              <a:rPr lang="en-US" sz="1400" dirty="0" smtClean="0"/>
              <a:t>(</a:t>
            </a:r>
            <a:r>
              <a:rPr lang="en-US" sz="1400" dirty="0" err="1" smtClean="0"/>
              <a:t>Gallai</a:t>
            </a:r>
            <a:r>
              <a:rPr lang="en-US" sz="1400" dirty="0" smtClean="0"/>
              <a:t> et al. 2008) </a:t>
            </a: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200" dirty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67600" y="3943350"/>
            <a:ext cx="16764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137450" y="3943350"/>
            <a:ext cx="1997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Jordan et al.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64" y="1600201"/>
            <a:ext cx="4112536" cy="2307132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85800"/>
            <a:ext cx="6858000" cy="62865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Value of Pollination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428750"/>
            <a:ext cx="4724400" cy="3714750"/>
          </a:xfrm>
          <a:prstGeom prst="rect">
            <a:avLst/>
          </a:prstGeom>
        </p:spPr>
        <p:txBody>
          <a:bodyPr vert="horz" lIns="0" rIns="18288">
            <a:normAutofit fontScale="92500" lnSpcReduction="10000"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84% of European crops depend on animal pollination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(Williams 1994)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$6.8 billion from honey bees in US $3.1 billion for native bees in US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Losey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Vaughan 2003)</a:t>
            </a: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$217 billion global crop production from insect pollination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Gallai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 2008) </a:t>
            </a: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/>
              <a:t> Most vulnerable: </a:t>
            </a:r>
            <a:br>
              <a:rPr lang="en-US" sz="2200" dirty="0" smtClean="0"/>
            </a:br>
            <a:r>
              <a:rPr lang="en-US" sz="2200" dirty="0" smtClean="0"/>
              <a:t>   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– counties producing fruit &amp; nuts</a:t>
            </a:r>
            <a:br>
              <a:rPr lang="en-US" sz="2200" dirty="0" smtClean="0"/>
            </a:br>
            <a:r>
              <a:rPr lang="en-US" sz="2200" dirty="0" smtClean="0"/>
              <a:t>   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– melons, vegetables</a:t>
            </a:r>
            <a:br>
              <a:rPr lang="en-US" sz="2200" dirty="0" smtClean="0"/>
            </a:br>
            <a:r>
              <a:rPr lang="en-US" sz="2200" dirty="0" smtClean="0"/>
              <a:t>   3</a:t>
            </a:r>
            <a:r>
              <a:rPr lang="en-US" sz="2200" baseline="30000" dirty="0" smtClean="0"/>
              <a:t>rd</a:t>
            </a:r>
            <a:r>
              <a:rPr lang="en-US" sz="2200" dirty="0" smtClean="0"/>
              <a:t> – oil seed (canola/soybean)</a:t>
            </a:r>
          </a:p>
          <a:p>
            <a:pPr marR="45720" lvl="4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en-US" sz="1400" dirty="0" smtClean="0"/>
              <a:t>(Jordan et al. 2021)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200" dirty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67600" y="3943350"/>
            <a:ext cx="16764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137450" y="3943350"/>
            <a:ext cx="1997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Jordan et al.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57351"/>
            <a:ext cx="3673754" cy="2064257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2114550"/>
            <a:ext cx="5257800" cy="148590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617" y="3716983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35218" y="3714750"/>
            <a:ext cx="18183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Rocha &amp; </a:t>
            </a:r>
            <a:r>
              <a:rPr lang="en-US" sz="800" dirty="0" err="1" smtClean="0"/>
              <a:t>Freitas</a:t>
            </a:r>
            <a:endParaRPr lang="en-US" sz="8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571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Does this 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really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matter to YOU?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94" y="1200150"/>
            <a:ext cx="6207907" cy="3943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7200"/>
            <a:ext cx="7543800" cy="45720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happening to pollinators?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085850"/>
            <a:ext cx="2438400" cy="36004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2971800" y="4972050"/>
            <a:ext cx="19812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17851" y="4972050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Poster: </a:t>
            </a:r>
            <a:r>
              <a:rPr lang="en-US" sz="800" dirty="0" err="1" smtClean="0"/>
              <a:t>Xerces</a:t>
            </a:r>
            <a:r>
              <a:rPr lang="en-US" sz="800" dirty="0" smtClean="0"/>
              <a:t> Society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57351"/>
            <a:ext cx="3673754" cy="2064257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2114550"/>
            <a:ext cx="5257800" cy="1485900"/>
          </a:xfrm>
          <a:prstGeom prst="rect">
            <a:avLst/>
          </a:prstGeom>
        </p:spPr>
        <p:txBody>
          <a:bodyPr vert="horz" lIns="0" rIns="18288">
            <a:normAutofit fontScale="55000" lnSpcReduction="20000"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en-US" sz="5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Illinois corn/beans rotation –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en-US" sz="5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it need pollinators?</a:t>
            </a:r>
            <a:endParaRPr lang="en-US" sz="5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617" y="3716983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35218" y="3714750"/>
            <a:ext cx="18183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Rocha &amp; </a:t>
            </a:r>
            <a:r>
              <a:rPr lang="en-US" sz="800" dirty="0" err="1" smtClean="0"/>
              <a:t>Freitas</a:t>
            </a:r>
            <a:endParaRPr lang="en-US" sz="8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571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Does this 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really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matter to YOU?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57351"/>
            <a:ext cx="3673754" cy="2064257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543050"/>
            <a:ext cx="52578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617" y="3716983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35218" y="3714750"/>
            <a:ext cx="18183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Rocha &amp; </a:t>
            </a:r>
            <a:r>
              <a:rPr lang="en-US" sz="800" dirty="0" err="1" smtClean="0"/>
              <a:t>Freitas</a:t>
            </a:r>
            <a:endParaRPr lang="en-US" sz="8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571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Bees CAN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Crop Yields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57351"/>
            <a:ext cx="3673754" cy="2064257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543050"/>
            <a:ext cx="52578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Soybean yields between 6% and 18% higher with bees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(Rocha &amp;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Freitas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2013)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617" y="3716983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35218" y="3714750"/>
            <a:ext cx="18183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Rocha &amp; </a:t>
            </a:r>
            <a:r>
              <a:rPr lang="en-US" sz="800" dirty="0" err="1" smtClean="0"/>
              <a:t>Freitas</a:t>
            </a:r>
            <a:endParaRPr lang="en-US" sz="8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571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Bees CAN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Crop Yields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57351"/>
            <a:ext cx="3673754" cy="2064257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543050"/>
            <a:ext cx="52578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Soybean yields between 6% and 18% higher with bees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(Rocha &amp;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Freitas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2013)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/>
              <a:t> Contribution of honeybees to soybean yield </a:t>
            </a:r>
            <a:r>
              <a:rPr lang="en-US" sz="2200" dirty="0" smtClean="0"/>
              <a:t>– 18% </a:t>
            </a:r>
            <a:r>
              <a:rPr lang="en-US" sz="1400" dirty="0" smtClean="0"/>
              <a:t>(</a:t>
            </a:r>
            <a:r>
              <a:rPr lang="en-US" sz="1400" dirty="0" err="1" smtClean="0"/>
              <a:t>Bletter</a:t>
            </a:r>
            <a:r>
              <a:rPr lang="en-US" sz="1400" dirty="0" smtClean="0"/>
              <a:t> </a:t>
            </a:r>
            <a:r>
              <a:rPr lang="en-US" sz="1400" dirty="0" smtClean="0"/>
              <a:t>et al. 2017)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617" y="3716983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35218" y="3714750"/>
            <a:ext cx="18183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Rocha &amp; </a:t>
            </a:r>
            <a:r>
              <a:rPr lang="en-US" sz="800" dirty="0" err="1" smtClean="0"/>
              <a:t>Freitas</a:t>
            </a:r>
            <a:endParaRPr lang="en-US" sz="8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571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Bees CAN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Crop Yields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57351"/>
            <a:ext cx="3673754" cy="2064257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543050"/>
            <a:ext cx="52578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Soybean yields between 6% and 18% higher with bees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(Rocha &amp;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Freitas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2013)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Contribution of honeybees to soybean yield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Bletter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 2017)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smtClean="0"/>
              <a:t>Pollination by Non-</a:t>
            </a:r>
            <a:r>
              <a:rPr lang="en-US" sz="2200" dirty="0" err="1" smtClean="0"/>
              <a:t>Apis</a:t>
            </a:r>
            <a:r>
              <a:rPr lang="en-US" sz="2200" dirty="0" smtClean="0"/>
              <a:t> Bees and Potential Benefits in Self-Pollinating Crops </a:t>
            </a:r>
            <a:r>
              <a:rPr lang="en-US" sz="1400" dirty="0" smtClean="0"/>
              <a:t>(Esquivel et al. 2021)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617" y="3716983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35218" y="3714750"/>
            <a:ext cx="18183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Rocha &amp; </a:t>
            </a:r>
            <a:r>
              <a:rPr lang="en-US" sz="800" dirty="0" err="1" smtClean="0"/>
              <a:t>Freitas</a:t>
            </a:r>
            <a:endParaRPr lang="en-US" sz="8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571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Bees CAN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Crop Yields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57351"/>
            <a:ext cx="3673754" cy="2064257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543050"/>
            <a:ext cx="5257800" cy="3028950"/>
          </a:xfrm>
          <a:prstGeom prst="rect">
            <a:avLst/>
          </a:prstGeom>
        </p:spPr>
        <p:txBody>
          <a:bodyPr vert="horz" lIns="0" rIns="18288">
            <a:normAutofit fontScale="92500"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Soybean yields between 6% and 18% higher with bees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(Rocha &amp;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Freitas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2013)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Contribution of honeybees to soybean yield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Bletter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 2017)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Pollination by Non-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Apis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Bees and Potential Benefits in Self-Pollinating Crops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(Esquivel et al. 2021)</a:t>
            </a: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 smtClean="0"/>
              <a:t> Identification </a:t>
            </a:r>
            <a:r>
              <a:rPr lang="en-US" sz="2200" dirty="0" smtClean="0"/>
              <a:t>of Plant Species for Crop Pollinator Habitat Enhancement in the Northern Prairies </a:t>
            </a:r>
            <a:r>
              <a:rPr lang="en-US" sz="1400" dirty="0" smtClean="0"/>
              <a:t>(Robson 2014)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617" y="3716983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35218" y="3714750"/>
            <a:ext cx="18183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Rocha &amp; </a:t>
            </a:r>
            <a:r>
              <a:rPr lang="en-US" sz="800" dirty="0" err="1" smtClean="0"/>
              <a:t>Freitas</a:t>
            </a:r>
            <a:endParaRPr lang="en-US" sz="8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571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Bees CAN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Crop Yields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19"/>
            <a:ext cx="9144000" cy="5176969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71" y="4705350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714500"/>
            <a:ext cx="4267200" cy="26860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kumimoji="0" lang="en-US" sz="2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5250" y="481965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342900"/>
            <a:ext cx="8991600" cy="628650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Prairie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Strips Study,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Iowa State University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72400" y="43243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Strips Study Results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05350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6200" y="1447800"/>
            <a:ext cx="4648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48006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361950"/>
            <a:ext cx="8991600" cy="628650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Prairie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Strips Study,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Iowa State University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4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Grudens-Schuck</a:t>
            </a:r>
            <a:r>
              <a:rPr lang="en-US" sz="2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(2017)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BeautifulPrairieFADE.STR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150" y="1581150"/>
            <a:ext cx="5753850" cy="3562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Strips Study Results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05350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6200" y="1447800"/>
            <a:ext cx="4648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/>
              <a:t> 44% reduction in water runoff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48006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361950"/>
            <a:ext cx="8991600" cy="628650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Prairie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Strips Study,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Iowa State University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4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Grudens-Schuck</a:t>
            </a:r>
            <a:r>
              <a:rPr lang="en-US" sz="2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(2017)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BeautifulPrairieFADE.STR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150" y="1581150"/>
            <a:ext cx="5753850" cy="3562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Strips Study Results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05350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6200" y="1447800"/>
            <a:ext cx="4648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44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 reduction in water runoff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/>
              <a:t> 95% reduction in soil loss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48006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361950"/>
            <a:ext cx="8991600" cy="628650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Prairie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Strips Study,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Iowa State University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4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Grudens-Schuck</a:t>
            </a:r>
            <a:r>
              <a:rPr lang="en-US" sz="2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(2017)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BeautifulPrairieFADE.STR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150" y="1581150"/>
            <a:ext cx="5753850" cy="3562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94" y="1200150"/>
            <a:ext cx="6207907" cy="3943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7200"/>
            <a:ext cx="7543800" cy="45720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happening to pollinators?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085850"/>
            <a:ext cx="2438400" cy="36004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baseline="0" dirty="0" smtClean="0"/>
              <a:t> 28%</a:t>
            </a:r>
            <a:r>
              <a:rPr lang="en-US" sz="2200" dirty="0" smtClean="0"/>
              <a:t> bumblebees in decline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2971800" y="4972050"/>
            <a:ext cx="19812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17851" y="4972050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Poster: </a:t>
            </a:r>
            <a:r>
              <a:rPr lang="en-US" sz="800" dirty="0" err="1" smtClean="0"/>
              <a:t>Xerces</a:t>
            </a:r>
            <a:r>
              <a:rPr lang="en-US" sz="800" dirty="0" smtClean="0"/>
              <a:t> Society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Strips Study Results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05350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6200" y="1447800"/>
            <a:ext cx="4648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44% reduction in water runoff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95% reduction in soil loss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/>
              <a:t> 90% reduction in phosphorus </a:t>
            </a:r>
            <a:br>
              <a:rPr lang="en-US" dirty="0" smtClean="0"/>
            </a:br>
            <a:r>
              <a:rPr lang="en-US" dirty="0" smtClean="0"/>
              <a:t>  runoff</a:t>
            </a:r>
            <a:endParaRPr lang="en-US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48006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361950"/>
            <a:ext cx="8991600" cy="628650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Prairie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Strips Study,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Iowa State University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4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Grudens-Schuck</a:t>
            </a:r>
            <a:r>
              <a:rPr lang="en-US" sz="2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(2017)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BeautifulPrairieFADE.STR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150" y="1581150"/>
            <a:ext cx="5753850" cy="3562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Strips Study Results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05350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6200" y="1447800"/>
            <a:ext cx="4648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44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 reduction in water runoff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95% reduction in soil loss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90% reduction in phosphorus 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runoff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/>
              <a:t> 84</a:t>
            </a:r>
            <a:r>
              <a:rPr lang="en-US" dirty="0" smtClean="0"/>
              <a:t>% reduction in </a:t>
            </a:r>
            <a:r>
              <a:rPr lang="en-US" dirty="0" smtClean="0"/>
              <a:t>nitrate-</a:t>
            </a:r>
            <a:br>
              <a:rPr lang="en-US" dirty="0" smtClean="0"/>
            </a:br>
            <a:r>
              <a:rPr lang="en-US" dirty="0" smtClean="0"/>
              <a:t>  nitrogen </a:t>
            </a:r>
            <a:r>
              <a:rPr lang="en-US" dirty="0" smtClean="0"/>
              <a:t>runoff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48006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361950"/>
            <a:ext cx="8991600" cy="628650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Prairie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Strips Study,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Iowa State University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4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Grudens-Schuck</a:t>
            </a:r>
            <a:r>
              <a:rPr lang="en-US" sz="2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(2017)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BeautifulPrairieFADE.STR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150" y="1581150"/>
            <a:ext cx="5753850" cy="3562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Strips Study Results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05350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6200" y="1447800"/>
            <a:ext cx="4648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44% reduction in water runoff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95% reduction in soil loss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90% reduction in phosphorus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runoff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84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 reduction 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nitrate- 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nitrogen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runoff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/>
              <a:t> No </a:t>
            </a:r>
            <a:r>
              <a:rPr lang="en-US" dirty="0" smtClean="0"/>
              <a:t>difference in per acre corn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and </a:t>
            </a:r>
            <a:r>
              <a:rPr lang="en-US" dirty="0" smtClean="0"/>
              <a:t>soybean yields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48006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361950"/>
            <a:ext cx="8991600" cy="628650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Prairie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Strips Study,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Iowa State University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4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Grudens-Schuck</a:t>
            </a:r>
            <a:r>
              <a:rPr lang="en-US" sz="2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(2017)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BeautifulPrairieFADE.STR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150" y="1581150"/>
            <a:ext cx="5753850" cy="3562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Strips Study Results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05350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6200" y="1447800"/>
            <a:ext cx="4648200" cy="32575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44% reduction in water runoff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95% reduction in soil loss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90% reduction in phosphorus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runoff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84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 reduction 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nitrate-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nitrogen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runoff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No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difference in per acre corn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and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soybean yields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dirty="0" smtClean="0"/>
              <a:t> Weed </a:t>
            </a:r>
            <a:r>
              <a:rPr lang="en-US" dirty="0" smtClean="0"/>
              <a:t>abundance did not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increase</a:t>
            </a:r>
            <a:endParaRPr lang="en-US" dirty="0" smtClean="0"/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48006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361950"/>
            <a:ext cx="8991600" cy="628650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Prairie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Strips Study,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Iowa State University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4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Grudens-Schuck</a:t>
            </a:r>
            <a:r>
              <a:rPr lang="en-US" sz="2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(2017)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BeautifulPrairieFADE.STRI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150" y="1581150"/>
            <a:ext cx="5753850" cy="3562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15377"/>
            <a:ext cx="6934200" cy="232812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895350"/>
            <a:ext cx="86106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4200" y="2876550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Agriculture Water Alliance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What’s Involved</a:t>
            </a:r>
            <a:r>
              <a:rPr lang="en-US" sz="3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How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to Get Started?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15377"/>
            <a:ext cx="6934200" cy="232812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895350"/>
            <a:ext cx="86106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Conservation Plan from your USDA field office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4200" y="2876550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Agriculture Water Alliance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What’s Involved</a:t>
            </a:r>
            <a:r>
              <a:rPr lang="en-US" sz="3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How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to Get Started?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15377"/>
            <a:ext cx="6934200" cy="232812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895350"/>
            <a:ext cx="86106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Conservation Plan from your USDA field office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/>
              <a:t>Identify areas of soil vulnerability and lower productivity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4200" y="2876550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Agriculture Water Alliance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What’s Involved</a:t>
            </a:r>
            <a:r>
              <a:rPr lang="en-US" sz="3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ow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to Get Started?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15377"/>
            <a:ext cx="6934200" cy="232812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895350"/>
            <a:ext cx="86106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Conservation Plan from your USDA field office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Identify areas of soil vulnerability and lower productivity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/>
              <a:t>Strategic prairie strip placement, not unlike terraces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4200" y="2876550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Agriculture Water Alliance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What’s Involved</a:t>
            </a:r>
            <a:r>
              <a:rPr lang="en-US" sz="3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ow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to Get Started?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15377"/>
            <a:ext cx="6934200" cy="232812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895350"/>
            <a:ext cx="86106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Conservation Plan from your USDA field office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Identify areas of soil vulnerability and lower productivity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Strategic prairie strip placement, not unlike terraces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/>
              <a:t>Usually 30 feet wide and perpendicular to water courses 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4200" y="2876550"/>
            <a:ext cx="2209800" cy="16921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Agriculture Water Alliance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What’s Involved</a:t>
            </a:r>
            <a:r>
              <a:rPr lang="en-US" sz="3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ow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to Get Started?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633" y="1123950"/>
            <a:ext cx="5126367" cy="34099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400" dirty="0" smtClean="0"/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5529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USDA Standards and Specs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94" y="1200150"/>
            <a:ext cx="6207907" cy="3943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7200"/>
            <a:ext cx="7543800" cy="45720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happening to pollinators?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085850"/>
            <a:ext cx="2438400" cy="36004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baseline="0" dirty="0" smtClean="0"/>
              <a:t> </a:t>
            </a:r>
            <a:r>
              <a:rPr lang="en-US" sz="2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28%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bumblebees in decline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dirty="0" smtClean="0"/>
              <a:t> 19% of U.S. butterflies at risk of extinction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2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2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2971800" y="4972050"/>
            <a:ext cx="19812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17851" y="4972050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Poster: </a:t>
            </a:r>
            <a:r>
              <a:rPr lang="en-US" sz="800" dirty="0" err="1" smtClean="0"/>
              <a:t>Xerces</a:t>
            </a:r>
            <a:r>
              <a:rPr lang="en-US" sz="800" dirty="0" smtClean="0"/>
              <a:t> Society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633" y="1123950"/>
            <a:ext cx="5126367" cy="34099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Minimum of 10 native flowering plants.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5529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USDA Standards and Specs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633" y="1123950"/>
            <a:ext cx="5126367" cy="34099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Minimum of 10 native flowering plants.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/>
              <a:t>At least two species will be </a:t>
            </a:r>
            <a:r>
              <a:rPr lang="en-US" sz="2400" dirty="0" smtClean="0"/>
              <a:t>blooming for each bloom period (early, mid, and late flowering seasons)</a:t>
            </a:r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400" dirty="0" smtClean="0"/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5529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USDA Standards and Specs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633" y="1505236"/>
            <a:ext cx="5126367" cy="289531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000" dirty="0" smtClean="0"/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5529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Establishment and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Management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633" y="1505236"/>
            <a:ext cx="5126367" cy="289531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000" dirty="0" smtClean="0"/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5529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Establishment and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Management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81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MOWING!!! The Key to Success!</a:t>
            </a:r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633" y="1505236"/>
            <a:ext cx="5126367" cy="289531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3716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/>
              <a:t>Year One: Mow 4 to 6 inches, </a:t>
            </a:r>
            <a:br>
              <a:rPr lang="en-US" sz="2000" dirty="0" smtClean="0"/>
            </a:br>
            <a:r>
              <a:rPr lang="en-US" sz="2000" dirty="0" smtClean="0"/>
              <a:t>  3 to 4 times</a:t>
            </a: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5529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Establishment and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Management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81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MOWING!!! The Key to Success!</a:t>
            </a:r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633" y="1505236"/>
            <a:ext cx="5126367" cy="289531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3716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Year One: Mow 4 to 6 inches, 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3 to 4 times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000" dirty="0" smtClean="0"/>
              <a:t> </a:t>
            </a:r>
            <a:r>
              <a:rPr lang="en-US" sz="2000" dirty="0" smtClean="0"/>
              <a:t>Year Two: Mow 8 to 10 inches, </a:t>
            </a:r>
            <a:br>
              <a:rPr lang="en-US" sz="2000" dirty="0" smtClean="0"/>
            </a:br>
            <a:r>
              <a:rPr lang="en-US" sz="2000" dirty="0" smtClean="0"/>
              <a:t>  2 to 3 times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000" dirty="0" smtClean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5529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Establishment and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Management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81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MOWING!!! The Key to Success!</a:t>
            </a:r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633" y="1505236"/>
            <a:ext cx="5126367" cy="289531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3716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Year One: Mow 4 to 6 inches, 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3 to 4 times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Year Two: Mow 8 to 10 inches, 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2 to 3 times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000" dirty="0" smtClean="0"/>
              <a:t> </a:t>
            </a:r>
            <a:r>
              <a:rPr lang="en-US" sz="2000" dirty="0" smtClean="0"/>
              <a:t>Year Three: Options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000" dirty="0" smtClean="0"/>
              <a:t> Spot-treat weeds/shrubs </a:t>
            </a:r>
            <a:br>
              <a:rPr lang="en-US" sz="2000" dirty="0" smtClean="0"/>
            </a:br>
            <a:r>
              <a:rPr lang="en-US" sz="2000" dirty="0" smtClean="0"/>
              <a:t>  with herbicide </a:t>
            </a:r>
          </a:p>
          <a:p>
            <a:pPr marR="45720" lvl="1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000" dirty="0" smtClean="0"/>
              <a:t> Controlled burn</a:t>
            </a: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5529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28575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Establishment and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Management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81200" y="895350"/>
            <a:ext cx="57150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MOWING!!! The Key to Success!</a:t>
            </a:r>
            <a:r>
              <a:rPr lang="en-US" sz="24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1182" y="819436"/>
            <a:ext cx="5282818" cy="396211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000" dirty="0" smtClean="0"/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0" y="190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Prescribed Burn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1182" y="819436"/>
            <a:ext cx="5282818" cy="396211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131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000" dirty="0" smtClean="0"/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0" y="190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Prescribed Burn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ControlledBurn.LightingFire.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42950"/>
            <a:ext cx="5410200" cy="405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3582" y="819436"/>
            <a:ext cx="3860418" cy="2895314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4267200" cy="30289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000" dirty="0" smtClean="0"/>
          </a:p>
          <a:p>
            <a:pPr marR="4572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050" y="481965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552951"/>
            <a:ext cx="1371600" cy="152399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Iowa State University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190500"/>
            <a:ext cx="9144000" cy="10858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Prescribed Burn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ControlledBurn.LightingFire.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42950"/>
            <a:ext cx="5080000" cy="3810000"/>
          </a:xfrm>
          <a:prstGeom prst="rect">
            <a:avLst/>
          </a:prstGeom>
        </p:spPr>
      </p:pic>
      <p:pic>
        <p:nvPicPr>
          <p:cNvPr id="11" name="Picture 10" descr="ControlledBurnEast.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94" y="1200150"/>
            <a:ext cx="6207907" cy="3943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7200"/>
            <a:ext cx="7543800" cy="45720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happening to pollinators?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085850"/>
            <a:ext cx="2438400" cy="360045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baseline="0" dirty="0" smtClean="0"/>
              <a:t> </a:t>
            </a:r>
            <a:r>
              <a:rPr lang="en-US" sz="2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28%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bumblebees in decline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19% of U.S. butterflies at risk of extinction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dirty="0" smtClean="0"/>
              <a:t> 50 % of leafcutter bee species are at risk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2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2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2971800" y="4972050"/>
            <a:ext cx="19812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17851" y="4972050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Poster: </a:t>
            </a:r>
            <a:r>
              <a:rPr lang="en-US" sz="800" dirty="0" err="1" smtClean="0"/>
              <a:t>Xerces</a:t>
            </a:r>
            <a:r>
              <a:rPr lang="en-US" sz="800" dirty="0" smtClean="0"/>
              <a:t> Society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10042"/>
            <a:ext cx="9184326" cy="4352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824"/>
            <a:ext cx="9144000" cy="4566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571500"/>
            <a:ext cx="8991600" cy="685800"/>
          </a:xfrm>
          <a:prstGeom prst="rect">
            <a:avLst/>
          </a:prstGeom>
        </p:spPr>
        <p:txBody>
          <a:bodyPr vert="horz" lIns="0" rIns="18288">
            <a:normAutofit lnSpcReduction="1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Come Get Involved!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P2ProgramsSli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4126"/>
            <a:ext cx="9144000" cy="3842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571500"/>
            <a:ext cx="8991600" cy="685800"/>
          </a:xfrm>
          <a:prstGeom prst="rect">
            <a:avLst/>
          </a:prstGeom>
        </p:spPr>
        <p:txBody>
          <a:bodyPr vert="horz" lIns="0" rIns="18288">
            <a:normAutofit lnSpcReduction="1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Look for these ways to engage!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747660"/>
            <a:ext cx="1556320" cy="1167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32350"/>
            <a:ext cx="2209800" cy="20198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9900272-4027-4E28-A10E-7B785B5D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9" y="2171700"/>
            <a:ext cx="2130539" cy="1893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2000250"/>
            <a:ext cx="4220309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571500"/>
            <a:ext cx="8991600" cy="685800"/>
          </a:xfrm>
          <a:prstGeom prst="rect">
            <a:avLst/>
          </a:prstGeom>
        </p:spPr>
        <p:txBody>
          <a:bodyPr vert="horz" lIns="0" rIns="18288">
            <a:normAutofit lnSpcReduction="1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P2ProgramsSlid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283299"/>
            <a:ext cx="9195262" cy="3879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94" y="1200150"/>
            <a:ext cx="6207907" cy="3943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7200"/>
            <a:ext cx="7543800" cy="45720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happening to pollinators?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085850"/>
            <a:ext cx="2438400" cy="3600450"/>
          </a:xfrm>
          <a:prstGeom prst="rect">
            <a:avLst/>
          </a:prstGeom>
        </p:spPr>
        <p:txBody>
          <a:bodyPr vert="horz" lIns="0" rIns="18288">
            <a:normAutofit lnSpcReduction="10000"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28%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bumblebees in decline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19% of U.S. butterflies at risk of extinction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50 % of leafcutter bees species are at risk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200" dirty="0" smtClean="0"/>
              <a:t> 27% of mason bee species are at risk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2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2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2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2971800" y="4972050"/>
            <a:ext cx="19812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17851" y="4972050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Poster: </a:t>
            </a:r>
            <a:r>
              <a:rPr lang="en-US" sz="800" dirty="0" err="1" smtClean="0"/>
              <a:t>Xerces</a:t>
            </a:r>
            <a:r>
              <a:rPr lang="en-US" sz="800" dirty="0" smtClean="0"/>
              <a:t> Society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94" y="1200150"/>
            <a:ext cx="6207907" cy="3943350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7200"/>
            <a:ext cx="7543800" cy="45720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happening to pollinators?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085850"/>
            <a:ext cx="2438400" cy="3600450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28%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bumblebees in decline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19% of U.S. butterflies at risk of extinction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50 % of leafcutter bees species are at risk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27% of mason bee species are at risk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 27 species of non-native lady beetles threaten our native beetles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 smtClean="0"/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971800" y="4972050"/>
            <a:ext cx="1981200" cy="17145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17851" y="4972050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Poster: </a:t>
            </a:r>
            <a:r>
              <a:rPr lang="en-US" sz="800" dirty="0" err="1" smtClean="0"/>
              <a:t>Xerces</a:t>
            </a:r>
            <a:r>
              <a:rPr lang="en-US" sz="800" dirty="0" smtClean="0"/>
              <a:t> Society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4" y="1028701"/>
            <a:ext cx="3552826" cy="3571139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14350"/>
            <a:ext cx="6019800" cy="5715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Food Security ~Science 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714500"/>
            <a:ext cx="5257800" cy="320040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en-US" sz="2400" dirty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57800" y="4605510"/>
            <a:ext cx="2133600" cy="137941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81600" y="4603277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Photo: Whole Foods, Share The Buzz Campaign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utifulPrairieFADE.STR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4" y="1028701"/>
            <a:ext cx="3552826" cy="3571139"/>
          </a:xfrm>
          <a:prstGeom prst="rect">
            <a:avLst/>
          </a:prstGeom>
          <a:effectLst>
            <a:outerShdw blurRad="50800" dist="254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14350"/>
            <a:ext cx="6019800" cy="5715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6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Food Security ~Science </a:t>
            </a:r>
          </a:p>
        </p:txBody>
      </p:sp>
      <p:pic>
        <p:nvPicPr>
          <p:cNvPr id="5" name="Picture 4" descr="USDA-NRCScol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72" y="4660744"/>
            <a:ext cx="2033029" cy="42560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714500"/>
            <a:ext cx="5257800" cy="320040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lvl="0"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75%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global food crops depend on pollinators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400" dirty="0" smtClean="0"/>
              <a:t>Klein et al. 2005, IPBES  2016)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/>
              <a:defRPr/>
            </a:pPr>
            <a:endParaRPr lang="en-US" sz="2400" dirty="0"/>
          </a:p>
        </p:txBody>
      </p:sp>
      <p:pic>
        <p:nvPicPr>
          <p:cNvPr id="9" name="Picture 8" descr="USDA-NRCScolo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4686300"/>
            <a:ext cx="142875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57800" y="4605510"/>
            <a:ext cx="2133600" cy="137941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81600" y="4603277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Photo: Whole Foods, Share The Buzz Campaign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6805</TotalTime>
  <Words>3369</Words>
  <Application>Microsoft Office PowerPoint</Application>
  <PresentationFormat>On-screen Show (16:9)</PresentationFormat>
  <Paragraphs>402</Paragraphs>
  <Slides>54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Flow</vt:lpstr>
      <vt:lpstr>CP-43 A Pollinator Practice with A Lot of Benefits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Native Seed Calculator Training</dc:title>
  <dc:creator>owner</dc:creator>
  <cp:lastModifiedBy>Eleanor Schumacher</cp:lastModifiedBy>
  <cp:revision>108</cp:revision>
  <dcterms:created xsi:type="dcterms:W3CDTF">2021-02-24T02:38:14Z</dcterms:created>
  <dcterms:modified xsi:type="dcterms:W3CDTF">2022-02-18T02:00:18Z</dcterms:modified>
</cp:coreProperties>
</file>